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700" r:id="rId3"/>
  </p:sldMasterIdLst>
  <p:notesMasterIdLst>
    <p:notesMasterId r:id="rId56"/>
  </p:notesMasterIdLst>
  <p:sldIdLst>
    <p:sldId id="347" r:id="rId4"/>
    <p:sldId id="348" r:id="rId5"/>
    <p:sldId id="363" r:id="rId6"/>
    <p:sldId id="364" r:id="rId7"/>
    <p:sldId id="365" r:id="rId8"/>
    <p:sldId id="366" r:id="rId9"/>
    <p:sldId id="367" r:id="rId10"/>
    <p:sldId id="396" r:id="rId11"/>
    <p:sldId id="368" r:id="rId12"/>
    <p:sldId id="369" r:id="rId13"/>
    <p:sldId id="395" r:id="rId14"/>
    <p:sldId id="402" r:id="rId15"/>
    <p:sldId id="349" r:id="rId16"/>
    <p:sldId id="371" r:id="rId17"/>
    <p:sldId id="343" r:id="rId18"/>
    <p:sldId id="350" r:id="rId19"/>
    <p:sldId id="372" r:id="rId20"/>
    <p:sldId id="374" r:id="rId21"/>
    <p:sldId id="354" r:id="rId22"/>
    <p:sldId id="351" r:id="rId23"/>
    <p:sldId id="375" r:id="rId24"/>
    <p:sldId id="352" r:id="rId25"/>
    <p:sldId id="373" r:id="rId26"/>
    <p:sldId id="397" r:id="rId27"/>
    <p:sldId id="398" r:id="rId28"/>
    <p:sldId id="401" r:id="rId29"/>
    <p:sldId id="378" r:id="rId30"/>
    <p:sldId id="377" r:id="rId31"/>
    <p:sldId id="399" r:id="rId32"/>
    <p:sldId id="400" r:id="rId33"/>
    <p:sldId id="357" r:id="rId34"/>
    <p:sldId id="358" r:id="rId35"/>
    <p:sldId id="379" r:id="rId36"/>
    <p:sldId id="359" r:id="rId37"/>
    <p:sldId id="380" r:id="rId38"/>
    <p:sldId id="389" r:id="rId39"/>
    <p:sldId id="381" r:id="rId40"/>
    <p:sldId id="382" r:id="rId41"/>
    <p:sldId id="383" r:id="rId42"/>
    <p:sldId id="390" r:id="rId43"/>
    <p:sldId id="360" r:id="rId44"/>
    <p:sldId id="384" r:id="rId45"/>
    <p:sldId id="385" r:id="rId46"/>
    <p:sldId id="388" r:id="rId47"/>
    <p:sldId id="361" r:id="rId48"/>
    <p:sldId id="386" r:id="rId49"/>
    <p:sldId id="387" r:id="rId50"/>
    <p:sldId id="391" r:id="rId51"/>
    <p:sldId id="362" r:id="rId52"/>
    <p:sldId id="392" r:id="rId53"/>
    <p:sldId id="394" r:id="rId54"/>
    <p:sldId id="393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66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66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66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66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66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66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66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66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66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147"/>
    <a:srgbClr val="EE0000"/>
    <a:srgbClr val="FFCCCC"/>
    <a:srgbClr val="0000FF"/>
    <a:srgbClr val="00CCFF"/>
    <a:srgbClr val="292929"/>
    <a:srgbClr val="F664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8" autoAdjust="0"/>
    <p:restoredTop sz="94701" autoAdjust="0"/>
  </p:normalViewPr>
  <p:slideViewPr>
    <p:cSldViewPr>
      <p:cViewPr varScale="1">
        <p:scale>
          <a:sx n="104" d="100"/>
          <a:sy n="104" d="100"/>
        </p:scale>
        <p:origin x="-1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2533A9E-66BB-4E40-A5E6-8EB63E72F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2304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EB676C-31FF-4477-9F6B-E28D6FD7620D}" type="slidenum">
              <a:rPr lang="en-US" sz="1200" smtClean="0">
                <a:solidFill>
                  <a:schemeClr val="tx1"/>
                </a:solidFill>
              </a:rPr>
              <a:pPr eaLnBrk="1" hangingPunct="1"/>
              <a:t>1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1FC2F65-854A-4246-859C-5CFD33F6412B}" type="slidenum">
              <a:rPr lang="en-US" sz="1200" smtClean="0">
                <a:solidFill>
                  <a:schemeClr val="tx1"/>
                </a:solidFill>
              </a:rPr>
              <a:pPr eaLnBrk="1" hangingPunct="1"/>
              <a:t>11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68FD9E-D375-42E8-95A4-7144F673ADA7}" type="slidenum">
              <a:rPr lang="en-US" sz="1200" smtClean="0">
                <a:solidFill>
                  <a:schemeClr val="tx1"/>
                </a:solidFill>
              </a:rPr>
              <a:pPr eaLnBrk="1" hangingPunct="1"/>
              <a:t>12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36F7D5D-AC77-48A6-A751-0CD74B2F0419}" type="slidenum">
              <a:rPr lang="en-US" sz="1200" smtClean="0">
                <a:solidFill>
                  <a:schemeClr val="tx1"/>
                </a:solidFill>
              </a:rPr>
              <a:pPr eaLnBrk="1" hangingPunct="1"/>
              <a:t>13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986D058-AE2E-4026-AF44-3EE02A65A1B8}" type="slidenum">
              <a:rPr lang="en-US" sz="1200" smtClean="0">
                <a:solidFill>
                  <a:schemeClr val="tx1"/>
                </a:solidFill>
              </a:rPr>
              <a:pPr eaLnBrk="1" hangingPunct="1"/>
              <a:t>14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13A0AA6-ED3A-42C8-A489-7021CE684FE3}" type="slidenum">
              <a:rPr lang="en-US" sz="1200" smtClean="0">
                <a:solidFill>
                  <a:schemeClr val="tx1"/>
                </a:solidFill>
              </a:rPr>
              <a:pPr eaLnBrk="1" hangingPunct="1"/>
              <a:t>15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6353C77-247F-439B-B942-95CDBED7AE29}" type="slidenum">
              <a:rPr lang="en-US" sz="1200" smtClean="0">
                <a:solidFill>
                  <a:schemeClr val="tx1"/>
                </a:solidFill>
              </a:rPr>
              <a:pPr eaLnBrk="1" hangingPunct="1"/>
              <a:t>16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A1FBD8-3B70-4945-BD6F-B3068C412E4D}" type="slidenum">
              <a:rPr lang="en-US" sz="1200" smtClean="0">
                <a:solidFill>
                  <a:schemeClr val="tx1"/>
                </a:solidFill>
              </a:rPr>
              <a:pPr eaLnBrk="1" hangingPunct="1"/>
              <a:t>17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3AB8F18-1E9A-4812-AE48-C3E8064ADEF8}" type="slidenum">
              <a:rPr lang="en-US" sz="1200" smtClean="0">
                <a:solidFill>
                  <a:schemeClr val="tx1"/>
                </a:solidFill>
              </a:rPr>
              <a:pPr eaLnBrk="1" hangingPunct="1"/>
              <a:t>18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AAD2CD3-C559-40F7-985E-8D1FA1826F1B}" type="slidenum">
              <a:rPr lang="en-US" sz="1200" smtClean="0">
                <a:solidFill>
                  <a:schemeClr val="tx1"/>
                </a:solidFill>
              </a:rPr>
              <a:pPr eaLnBrk="1" hangingPunct="1"/>
              <a:t>19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9C590E3-F473-4880-9369-867F706E4758}" type="slidenum">
              <a:rPr lang="en-US" sz="1200" smtClean="0">
                <a:solidFill>
                  <a:schemeClr val="tx1"/>
                </a:solidFill>
              </a:rPr>
              <a:pPr eaLnBrk="1" hangingPunct="1"/>
              <a:t>20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296393-84D9-4A59-9999-45E0A159948A}" type="slidenum">
              <a:rPr lang="en-US" sz="1200" smtClean="0">
                <a:solidFill>
                  <a:schemeClr val="tx1"/>
                </a:solidFill>
              </a:rPr>
              <a:pPr eaLnBrk="1" hangingPunct="1"/>
              <a:t>2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49B0C8D-2EFE-44C0-A44F-1C62EECA13EC}" type="slidenum">
              <a:rPr lang="en-US" sz="1200" smtClean="0">
                <a:solidFill>
                  <a:schemeClr val="tx1"/>
                </a:solidFill>
              </a:rPr>
              <a:pPr eaLnBrk="1" hangingPunct="1"/>
              <a:t>21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A6843A3-4EB0-40C5-91B6-8583B0B7BD83}" type="slidenum">
              <a:rPr lang="en-US" sz="1200" smtClean="0">
                <a:solidFill>
                  <a:schemeClr val="tx1"/>
                </a:solidFill>
              </a:rPr>
              <a:pPr eaLnBrk="1" hangingPunct="1"/>
              <a:t>22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A860D6D-61CD-48C2-A7A7-D13529915CA3}" type="slidenum">
              <a:rPr lang="en-US" sz="1200" smtClean="0">
                <a:solidFill>
                  <a:schemeClr val="tx1"/>
                </a:solidFill>
              </a:rPr>
              <a:pPr eaLnBrk="1" hangingPunct="1"/>
              <a:t>23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282A84-7315-4374-A098-C7313EAF95C6}" type="slidenum">
              <a:rPr lang="en-US" sz="1200" smtClean="0">
                <a:solidFill>
                  <a:schemeClr val="tx1"/>
                </a:solidFill>
              </a:rPr>
              <a:pPr eaLnBrk="1" hangingPunct="1"/>
              <a:t>24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8282A84-7315-4374-A098-C7313EAF95C6}" type="slidenum">
              <a:rPr lang="en-US" sz="1200" smtClean="0">
                <a:solidFill>
                  <a:schemeClr val="tx1"/>
                </a:solidFill>
              </a:rPr>
              <a:pPr eaLnBrk="1" hangingPunct="1"/>
              <a:t>25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D0C4063-7D60-4483-BE12-FB72037935FB}" type="slidenum">
              <a:rPr lang="en-US" sz="1200" smtClean="0">
                <a:solidFill>
                  <a:schemeClr val="tx1"/>
                </a:solidFill>
              </a:rPr>
              <a:pPr eaLnBrk="1" hangingPunct="1"/>
              <a:t>26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8A8C795-5C63-4156-81BC-2F2711E4985B}" type="slidenum">
              <a:rPr lang="en-US" sz="1200" smtClean="0">
                <a:solidFill>
                  <a:schemeClr val="tx1"/>
                </a:solidFill>
              </a:rPr>
              <a:pPr eaLnBrk="1" hangingPunct="1"/>
              <a:t>27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D34DFD-B92D-4807-864F-1223EC82F0BF}" type="slidenum">
              <a:rPr lang="en-US" sz="1200" smtClean="0">
                <a:solidFill>
                  <a:schemeClr val="tx1"/>
                </a:solidFill>
              </a:rPr>
              <a:pPr eaLnBrk="1" hangingPunct="1"/>
              <a:t>28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D34DFD-B92D-4807-864F-1223EC82F0BF}" type="slidenum">
              <a:rPr lang="en-US" sz="1200" smtClean="0">
                <a:solidFill>
                  <a:schemeClr val="tx1"/>
                </a:solidFill>
              </a:rPr>
              <a:pPr eaLnBrk="1" hangingPunct="1"/>
              <a:t>29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D0C4063-7D60-4483-BE12-FB72037935FB}" type="slidenum">
              <a:rPr lang="en-US" sz="1200" smtClean="0">
                <a:solidFill>
                  <a:schemeClr val="tx1"/>
                </a:solidFill>
              </a:rPr>
              <a:pPr eaLnBrk="1" hangingPunct="1"/>
              <a:t>30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51A4A0-C023-4957-B5DC-18D5ADF8D6E0}" type="slidenum">
              <a:rPr lang="en-US" sz="1200" smtClean="0">
                <a:solidFill>
                  <a:schemeClr val="tx1"/>
                </a:solidFill>
              </a:rPr>
              <a:pPr eaLnBrk="1" hangingPunct="1"/>
              <a:t>3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7944DB9-5B6C-473E-9F87-567147B32890}" type="slidenum">
              <a:rPr lang="en-US" sz="1200" smtClean="0">
                <a:solidFill>
                  <a:schemeClr val="tx1"/>
                </a:solidFill>
              </a:rPr>
              <a:pPr eaLnBrk="1" hangingPunct="1"/>
              <a:t>31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4B578F7-3C48-4458-B5E2-45092A5D5B59}" type="slidenum">
              <a:rPr lang="en-US" sz="1200" smtClean="0">
                <a:solidFill>
                  <a:schemeClr val="tx1"/>
                </a:solidFill>
              </a:rPr>
              <a:pPr eaLnBrk="1" hangingPunct="1"/>
              <a:t>32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FFB5CC-3FBE-47AE-9051-8442EB7C02F8}" type="slidenum">
              <a:rPr lang="en-US" sz="1200" smtClean="0">
                <a:solidFill>
                  <a:schemeClr val="tx1"/>
                </a:solidFill>
              </a:rPr>
              <a:pPr eaLnBrk="1" hangingPunct="1"/>
              <a:t>33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D0C4063-7D60-4483-BE12-FB72037935FB}" type="slidenum">
              <a:rPr lang="en-US" sz="1200" smtClean="0">
                <a:solidFill>
                  <a:schemeClr val="tx1"/>
                </a:solidFill>
              </a:rPr>
              <a:pPr eaLnBrk="1" hangingPunct="1"/>
              <a:t>34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C909C11-3B36-42D0-847E-D06449378D1B}" type="slidenum">
              <a:rPr lang="en-US" sz="1200" smtClean="0">
                <a:solidFill>
                  <a:schemeClr val="tx1"/>
                </a:solidFill>
              </a:rPr>
              <a:pPr eaLnBrk="1" hangingPunct="1"/>
              <a:t>35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E762D0-6316-4EF2-ACC6-36C5696C6A1F}" type="slidenum">
              <a:rPr lang="en-US" sz="1200" smtClean="0">
                <a:solidFill>
                  <a:schemeClr val="tx1"/>
                </a:solidFill>
              </a:rPr>
              <a:pPr eaLnBrk="1" hangingPunct="1"/>
              <a:t>36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61B5997-FFB0-4C6B-A708-EB870F48F066}" type="slidenum">
              <a:rPr lang="en-US" sz="1200" smtClean="0">
                <a:solidFill>
                  <a:schemeClr val="tx1"/>
                </a:solidFill>
              </a:rPr>
              <a:pPr eaLnBrk="1" hangingPunct="1"/>
              <a:t>37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92DCED4-45B3-44A1-B1C9-72AC2B42D064}" type="slidenum">
              <a:rPr lang="en-US" sz="1200" smtClean="0">
                <a:solidFill>
                  <a:schemeClr val="tx1"/>
                </a:solidFill>
              </a:rPr>
              <a:pPr eaLnBrk="1" hangingPunct="1"/>
              <a:t>38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D73C85F-038E-4C05-832E-55B23735CA3E}" type="slidenum">
              <a:rPr lang="en-US" sz="1200" smtClean="0">
                <a:solidFill>
                  <a:schemeClr val="tx1"/>
                </a:solidFill>
              </a:rPr>
              <a:pPr eaLnBrk="1" hangingPunct="1"/>
              <a:t>39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51D9F4E-BE24-421C-9D85-2D666784AAEE}" type="slidenum">
              <a:rPr lang="en-US" sz="1200" smtClean="0">
                <a:solidFill>
                  <a:schemeClr val="tx1"/>
                </a:solidFill>
              </a:rPr>
              <a:pPr eaLnBrk="1" hangingPunct="1"/>
              <a:t>40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39C63D-3AB3-44FC-86A0-C1450DEE2D20}" type="slidenum">
              <a:rPr lang="en-US" sz="1200" smtClean="0">
                <a:solidFill>
                  <a:schemeClr val="tx1"/>
                </a:solidFill>
              </a:rPr>
              <a:pPr eaLnBrk="1" hangingPunct="1"/>
              <a:t>4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AC280D-1099-4B29-9884-D6E22F1E539B}" type="slidenum">
              <a:rPr lang="en-US" sz="1200" smtClean="0">
                <a:solidFill>
                  <a:schemeClr val="tx1"/>
                </a:solidFill>
              </a:rPr>
              <a:pPr eaLnBrk="1" hangingPunct="1"/>
              <a:t>41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E9FA7DD-322E-46F4-AF94-84C8D6942664}" type="slidenum">
              <a:rPr lang="en-US" sz="1200" smtClean="0">
                <a:solidFill>
                  <a:schemeClr val="tx1"/>
                </a:solidFill>
              </a:rPr>
              <a:pPr eaLnBrk="1" hangingPunct="1"/>
              <a:t>42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E3EFA78-B226-45F6-8174-262ED77E2072}" type="slidenum">
              <a:rPr lang="en-US" sz="1200" smtClean="0">
                <a:solidFill>
                  <a:schemeClr val="tx1"/>
                </a:solidFill>
              </a:rPr>
              <a:pPr eaLnBrk="1" hangingPunct="1"/>
              <a:t>43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E3004EC-8FE7-4020-9D20-3854A455B1BB}" type="slidenum">
              <a:rPr lang="en-US" sz="1200" smtClean="0">
                <a:solidFill>
                  <a:schemeClr val="tx1"/>
                </a:solidFill>
              </a:rPr>
              <a:pPr eaLnBrk="1" hangingPunct="1"/>
              <a:t>44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F7CBE87-C2D8-493C-AC96-6929D4D05AF5}" type="slidenum">
              <a:rPr lang="en-US" sz="1200" smtClean="0">
                <a:solidFill>
                  <a:schemeClr val="tx1"/>
                </a:solidFill>
              </a:rPr>
              <a:pPr eaLnBrk="1" hangingPunct="1"/>
              <a:t>45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38763DE-8CF5-4101-BE6B-B49FEF54E969}" type="slidenum">
              <a:rPr lang="en-US" sz="1200" smtClean="0">
                <a:solidFill>
                  <a:schemeClr val="tx1"/>
                </a:solidFill>
              </a:rPr>
              <a:pPr eaLnBrk="1" hangingPunct="1"/>
              <a:t>46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0392A9-7AAC-4340-9853-92CF623F0321}" type="slidenum">
              <a:rPr lang="en-US" sz="1200" smtClean="0">
                <a:solidFill>
                  <a:schemeClr val="tx1"/>
                </a:solidFill>
              </a:rPr>
              <a:pPr eaLnBrk="1" hangingPunct="1"/>
              <a:t>47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865F60-3FEB-4BCF-900A-26C5E8B3C53E}" type="slidenum">
              <a:rPr lang="en-US" sz="1200" smtClean="0">
                <a:solidFill>
                  <a:schemeClr val="tx1"/>
                </a:solidFill>
              </a:rPr>
              <a:pPr eaLnBrk="1" hangingPunct="1"/>
              <a:t>48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E7D8B74-5336-4A0B-894A-95907D9B3AE4}" type="slidenum">
              <a:rPr lang="en-US" sz="1200" smtClean="0">
                <a:solidFill>
                  <a:schemeClr val="tx1"/>
                </a:solidFill>
              </a:rPr>
              <a:pPr eaLnBrk="1" hangingPunct="1"/>
              <a:t>49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2B4089-9F7E-4F34-9C70-4EEAACA1D3D1}" type="slidenum">
              <a:rPr lang="en-US" sz="1200" smtClean="0">
                <a:solidFill>
                  <a:schemeClr val="tx1"/>
                </a:solidFill>
              </a:rPr>
              <a:pPr eaLnBrk="1" hangingPunct="1"/>
              <a:t>50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A844E4-FC7D-4F92-B316-C9F43660CBF0}" type="slidenum">
              <a:rPr lang="en-US" sz="1200" smtClean="0">
                <a:solidFill>
                  <a:schemeClr val="tx1"/>
                </a:solidFill>
              </a:rPr>
              <a:pPr eaLnBrk="1" hangingPunct="1"/>
              <a:t>5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0F624F-A0A9-4085-A5BA-ABF68CE72670}" type="slidenum">
              <a:rPr lang="en-US" sz="1200" smtClean="0">
                <a:solidFill>
                  <a:schemeClr val="tx1"/>
                </a:solidFill>
              </a:rPr>
              <a:pPr eaLnBrk="1" hangingPunct="1"/>
              <a:t>51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DAA103C-3918-4E81-A4EB-D8038CF9AF8C}" type="slidenum">
              <a:rPr lang="en-US" sz="1200" smtClean="0">
                <a:solidFill>
                  <a:schemeClr val="tx1"/>
                </a:solidFill>
              </a:rPr>
              <a:pPr eaLnBrk="1" hangingPunct="1"/>
              <a:t>52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647685-DC8F-4A43-ADAE-B6DBD0CA2DBC}" type="slidenum">
              <a:rPr lang="en-US" sz="1200" smtClean="0">
                <a:solidFill>
                  <a:schemeClr val="tx1"/>
                </a:solidFill>
              </a:rPr>
              <a:pPr eaLnBrk="1" hangingPunct="1"/>
              <a:t>6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FE7AA49-818F-4A2A-BFC0-A6D148B5D6E3}" type="slidenum">
              <a:rPr lang="en-US" sz="1200" smtClean="0">
                <a:solidFill>
                  <a:schemeClr val="tx1"/>
                </a:solidFill>
              </a:rPr>
              <a:pPr eaLnBrk="1" hangingPunct="1"/>
              <a:t>7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5E346C4-E390-4FCD-BFC2-11E138C8768D}" type="slidenum">
              <a:rPr lang="en-US" sz="1200" smtClean="0">
                <a:solidFill>
                  <a:schemeClr val="tx1"/>
                </a:solidFill>
              </a:rPr>
              <a:pPr eaLnBrk="1" hangingPunct="1"/>
              <a:t>9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C8BB73-27EC-4DFA-BCAE-F7BB4A828C61}" type="slidenum">
              <a:rPr lang="en-US" sz="1200" smtClean="0">
                <a:solidFill>
                  <a:schemeClr val="tx1"/>
                </a:solidFill>
              </a:rPr>
              <a:pPr eaLnBrk="1" hangingPunct="1"/>
              <a:t>10</a:t>
            </a:fld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916A2-2CE9-4F21-8209-EB992E7CB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715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0CBF1-542B-44AD-962E-BEEA56111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52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ABB72-7701-4521-A5C0-E3936ACAD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5167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2667000" y="4572000"/>
            <a:ext cx="6477000" cy="5334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2667000" y="3505200"/>
            <a:ext cx="6477000" cy="9144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3505200"/>
            <a:ext cx="6477000" cy="9144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4572000"/>
            <a:ext cx="6477000" cy="533400"/>
          </a:xfrm>
          <a:effectLst>
            <a:outerShdw dist="35921" dir="2700000" algn="ctr" rotWithShape="0">
              <a:srgbClr val="292929"/>
            </a:outerShdw>
          </a:effectLst>
        </p:spPr>
        <p:txBody>
          <a:bodyPr/>
          <a:lstStyle>
            <a:lvl1pPr marL="0" indent="0">
              <a:buFontTx/>
              <a:buNone/>
              <a:defRPr>
                <a:solidFill>
                  <a:srgbClr val="F664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4579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457950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4579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5953A1F-4B90-449F-8A08-90FC303EC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3382326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8369799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41843809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5240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59924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9553368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415768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94056959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3188339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5ACDA-E59C-47AC-8168-1790D25A5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856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34335976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6549259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04800"/>
            <a:ext cx="19431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56769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7779210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EF3AF-0C4A-468C-91F8-2565BD3F1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8981812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7354E-2689-4022-A6DF-C1C59710D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765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FD52-31EE-4586-B774-AE29DEFF3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969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366DA-28E1-454B-A7EE-02FA66DBA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936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37058-D8D2-43FB-92BB-04A7A5A08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9320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941AC-6A67-4CF8-93B0-60D1D05A0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04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5872-EDEF-4804-B424-E6B975DAE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387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CE053-888A-470D-8FEE-7511D8814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015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964F6D7-6331-439D-BBDE-BBBDEBE8C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22" name="Rectangle 14"/>
          <p:cNvSpPr>
            <a:spLocks noChangeArrowheads="1"/>
          </p:cNvSpPr>
          <p:nvPr userDrawn="1"/>
        </p:nvSpPr>
        <p:spPr bwMode="auto">
          <a:xfrm>
            <a:off x="152400" y="152400"/>
            <a:ext cx="8839200" cy="65532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1017" name="Rectangle 9"/>
          <p:cNvSpPr>
            <a:spLocks noChangeArrowheads="1"/>
          </p:cNvSpPr>
          <p:nvPr userDrawn="1"/>
        </p:nvSpPr>
        <p:spPr bwMode="auto">
          <a:xfrm>
            <a:off x="1295400" y="1524000"/>
            <a:ext cx="6781800" cy="50292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1015" name="Rectangle 7"/>
          <p:cNvSpPr>
            <a:spLocks noChangeArrowheads="1"/>
          </p:cNvSpPr>
          <p:nvPr userDrawn="1"/>
        </p:nvSpPr>
        <p:spPr bwMode="auto">
          <a:xfrm>
            <a:off x="914400" y="1524000"/>
            <a:ext cx="7772400" cy="50292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1021" name="Rectangle 13"/>
          <p:cNvSpPr>
            <a:spLocks noChangeArrowheads="1"/>
          </p:cNvSpPr>
          <p:nvPr userDrawn="1"/>
        </p:nvSpPr>
        <p:spPr bwMode="auto">
          <a:xfrm>
            <a:off x="914400" y="1524000"/>
            <a:ext cx="7772400" cy="10668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1020" name="Rectangle 12"/>
          <p:cNvSpPr>
            <a:spLocks noChangeArrowheads="1"/>
          </p:cNvSpPr>
          <p:nvPr userDrawn="1"/>
        </p:nvSpPr>
        <p:spPr bwMode="auto">
          <a:xfrm>
            <a:off x="914400" y="1143000"/>
            <a:ext cx="7772400" cy="2286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1019" name="Rectangle 11"/>
          <p:cNvSpPr>
            <a:spLocks noChangeArrowheads="1"/>
          </p:cNvSpPr>
          <p:nvPr userDrawn="1"/>
        </p:nvSpPr>
        <p:spPr bwMode="auto">
          <a:xfrm>
            <a:off x="914400" y="304800"/>
            <a:ext cx="7772400" cy="2286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1018" name="Rectangle 10"/>
          <p:cNvSpPr>
            <a:spLocks noChangeArrowheads="1"/>
          </p:cNvSpPr>
          <p:nvPr userDrawn="1"/>
        </p:nvSpPr>
        <p:spPr bwMode="auto">
          <a:xfrm>
            <a:off x="8382000" y="1524000"/>
            <a:ext cx="304800" cy="50292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1016" name="Rectangle 8"/>
          <p:cNvSpPr>
            <a:spLocks noChangeArrowheads="1"/>
          </p:cNvSpPr>
          <p:nvPr userDrawn="1"/>
        </p:nvSpPr>
        <p:spPr bwMode="auto">
          <a:xfrm>
            <a:off x="914400" y="304800"/>
            <a:ext cx="7772400" cy="1066800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292929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EE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EE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EE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EE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EE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EE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EE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EE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EE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FF660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66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66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66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66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66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66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66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5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AD52334A-1B44-46B8-972B-97701277F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e/e2/Assiniboine_pav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eg"/><Relationship Id="rId5" Type="http://schemas.openxmlformats.org/officeDocument/2006/relationships/hyperlink" Target="http://upload.wikimedia.org/wikipedia/commons/5/5c/Ancient_Paris,_Exposition_Universal,_1900,_Paris,_France.jpg" TargetMode="Externa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e/Img20040611_0140_ch_engelberger_aa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3.xml"/><Relationship Id="rId1" Type="http://schemas.openxmlformats.org/officeDocument/2006/relationships/video" Target="../media/media1.wm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Condensation &amp; Temp.</a:t>
            </a:r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Factors Influencing Their Rates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Proximity To Ocean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So we have 2 climate extremes:</a:t>
            </a:r>
          </a:p>
          <a:p>
            <a:pPr lvl="1" eaLnBrk="1" hangingPunct="1">
              <a:defRPr/>
            </a:pPr>
            <a:r>
              <a:rPr lang="en-US" dirty="0" smtClean="0"/>
              <a:t>MARITIME CLIMATES:</a:t>
            </a:r>
          </a:p>
          <a:p>
            <a:pPr lvl="2" eaLnBrk="1" hangingPunct="1">
              <a:defRPr/>
            </a:pPr>
            <a:r>
              <a:rPr lang="en-US" dirty="0" smtClean="0"/>
              <a:t>Close to the ocean</a:t>
            </a:r>
          </a:p>
          <a:p>
            <a:pPr lvl="2" eaLnBrk="1" hangingPunct="1">
              <a:defRPr/>
            </a:pPr>
            <a:r>
              <a:rPr lang="en-US" dirty="0" smtClean="0"/>
              <a:t>No </a:t>
            </a:r>
            <a:r>
              <a:rPr lang="en-US" dirty="0" smtClean="0">
                <a:solidFill>
                  <a:srgbClr val="7030A0"/>
                </a:solidFill>
              </a:rPr>
              <a:t>extremes</a:t>
            </a:r>
            <a:r>
              <a:rPr lang="en-US" dirty="0" smtClean="0"/>
              <a:t> of temperature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7030A0"/>
                </a:solidFill>
              </a:rPr>
              <a:t>Mild</a:t>
            </a:r>
            <a:r>
              <a:rPr lang="en-US" dirty="0" smtClean="0"/>
              <a:t> all year round.</a:t>
            </a:r>
          </a:p>
          <a:p>
            <a:pPr lvl="1" eaLnBrk="1" hangingPunct="1">
              <a:defRPr/>
            </a:pPr>
            <a:r>
              <a:rPr lang="en-US" dirty="0" smtClean="0"/>
              <a:t>CONTINENTAL CLIMATES:</a:t>
            </a:r>
          </a:p>
          <a:p>
            <a:pPr lvl="2" eaLnBrk="1" hangingPunct="1">
              <a:defRPr/>
            </a:pPr>
            <a:r>
              <a:rPr lang="en-US" dirty="0" smtClean="0"/>
              <a:t>Far from the ocean,</a:t>
            </a:r>
          </a:p>
          <a:p>
            <a:pPr lvl="2" eaLnBrk="1" hangingPunct="1">
              <a:defRPr/>
            </a:pPr>
            <a:r>
              <a:rPr lang="en-US" dirty="0" smtClean="0"/>
              <a:t>Great </a:t>
            </a:r>
            <a:r>
              <a:rPr lang="en-US" dirty="0" smtClean="0">
                <a:solidFill>
                  <a:srgbClr val="7030A0"/>
                </a:solidFill>
              </a:rPr>
              <a:t>extremes</a:t>
            </a:r>
            <a:r>
              <a:rPr lang="en-US" dirty="0" smtClean="0"/>
              <a:t> of temperature</a:t>
            </a:r>
          </a:p>
          <a:p>
            <a:pPr lvl="3" eaLnBrk="1" hangingPunct="1">
              <a:defRPr/>
            </a:pPr>
            <a:r>
              <a:rPr lang="en-US" dirty="0" smtClean="0"/>
              <a:t>really hot summers, </a:t>
            </a:r>
          </a:p>
          <a:p>
            <a:pPr lvl="3" eaLnBrk="1" hangingPunct="1">
              <a:defRPr/>
            </a:pPr>
            <a:r>
              <a:rPr lang="en-US" dirty="0" smtClean="0"/>
              <a:t>really cold winters. </a:t>
            </a:r>
          </a:p>
          <a:p>
            <a:pPr lvl="2" eaLnBrk="1" hangingPunct="1">
              <a:defRPr/>
            </a:pPr>
            <a:r>
              <a:rPr lang="en-US" dirty="0" smtClean="0"/>
              <a:t>Any interior continent has this climate.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0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01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01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01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01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01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301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01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Image:Assiniboine pav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00425"/>
            <a:ext cx="5715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5" name="Text Box 7"/>
          <p:cNvSpPr txBox="1">
            <a:spLocks noChangeArrowheads="1"/>
          </p:cNvSpPr>
          <p:nvPr/>
        </p:nvSpPr>
        <p:spPr bwMode="auto">
          <a:xfrm>
            <a:off x="152400" y="5689600"/>
            <a:ext cx="3810000" cy="10160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Winnipeg, Canada Lat. 49° 54’ N</a:t>
            </a:r>
            <a:b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Temperatures range from </a:t>
            </a:r>
            <a:b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–35° C (-31° F) to 35° C (95° F)</a:t>
            </a:r>
          </a:p>
        </p:txBody>
      </p:sp>
      <p:pic>
        <p:nvPicPr>
          <p:cNvPr id="15364" name="Picture 12" descr="Image:Ancient Paris, Exposition Universal, 1900, Paris, Franc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61" name="Text Box 13"/>
          <p:cNvSpPr txBox="1">
            <a:spLocks noChangeArrowheads="1"/>
          </p:cNvSpPr>
          <p:nvPr/>
        </p:nvSpPr>
        <p:spPr bwMode="auto">
          <a:xfrm>
            <a:off x="5334000" y="152400"/>
            <a:ext cx="3657600" cy="10160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Paris, France Lat. 48° 52’N</a:t>
            </a:r>
            <a:b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Temperatures range from </a:t>
            </a:r>
            <a:b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°C (45 °F) to 15 °C (59 °F)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0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5" grpId="0" animBg="1"/>
      <p:bldP spid="3604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Methods Of Achieving Saturation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47800"/>
            <a:ext cx="7772400" cy="5029200"/>
          </a:xfrm>
        </p:spPr>
        <p:txBody>
          <a:bodyPr/>
          <a:lstStyle/>
          <a:p>
            <a:pPr eaLnBrk="1" hangingPunct="1">
              <a:lnSpc>
                <a:spcPct val="95000"/>
              </a:lnSpc>
              <a:defRPr/>
            </a:pPr>
            <a:r>
              <a:rPr lang="en-US" sz="2800" dirty="0" smtClean="0"/>
              <a:t>3 General Processes:</a:t>
            </a:r>
          </a:p>
          <a:p>
            <a:pPr lvl="1" eaLnBrk="1" hangingPunct="1">
              <a:lnSpc>
                <a:spcPct val="95000"/>
              </a:lnSpc>
              <a:defRPr/>
            </a:pPr>
            <a:r>
              <a:rPr lang="en-US" sz="2400" dirty="0" smtClean="0">
                <a:solidFill>
                  <a:srgbClr val="7030A0"/>
                </a:solidFill>
              </a:rPr>
              <a:t>Addition</a:t>
            </a:r>
            <a:r>
              <a:rPr lang="en-US" sz="2400" dirty="0" smtClean="0"/>
              <a:t> Of Water Vapor</a:t>
            </a:r>
          </a:p>
          <a:p>
            <a:pPr lvl="2" eaLnBrk="1" hangingPunct="1">
              <a:lnSpc>
                <a:spcPct val="95000"/>
              </a:lnSpc>
              <a:defRPr/>
            </a:pPr>
            <a:r>
              <a:rPr lang="en-US" sz="2000" dirty="0" smtClean="0"/>
              <a:t>As described in previous lecture</a:t>
            </a:r>
          </a:p>
          <a:p>
            <a:pPr lvl="2" eaLnBrk="1" hangingPunct="1">
              <a:lnSpc>
                <a:spcPct val="95000"/>
              </a:lnSpc>
              <a:defRPr/>
            </a:pPr>
            <a:r>
              <a:rPr lang="en-US" sz="2000" dirty="0" smtClean="0"/>
              <a:t>Examples of which are also to follow</a:t>
            </a:r>
          </a:p>
          <a:p>
            <a:pPr lvl="1" eaLnBrk="1" hangingPunct="1">
              <a:lnSpc>
                <a:spcPct val="95000"/>
              </a:lnSpc>
              <a:defRPr/>
            </a:pPr>
            <a:r>
              <a:rPr lang="en-US" sz="2400" dirty="0" smtClean="0">
                <a:solidFill>
                  <a:srgbClr val="7030A0"/>
                </a:solidFill>
              </a:rPr>
              <a:t>Lowering</a:t>
            </a:r>
            <a:r>
              <a:rPr lang="en-US" sz="2400" dirty="0" smtClean="0"/>
              <a:t> Temperature To The Dew Point</a:t>
            </a:r>
          </a:p>
          <a:p>
            <a:pPr lvl="2" eaLnBrk="1" hangingPunct="1">
              <a:lnSpc>
                <a:spcPct val="95000"/>
              </a:lnSpc>
              <a:defRPr/>
            </a:pPr>
            <a:r>
              <a:rPr lang="en-US" sz="2000" dirty="0" smtClean="0"/>
              <a:t>Most common means of cloud/fog formation</a:t>
            </a:r>
          </a:p>
          <a:p>
            <a:pPr lvl="2" eaLnBrk="1" hangingPunct="1">
              <a:lnSpc>
                <a:spcPct val="95000"/>
              </a:lnSpc>
              <a:defRPr/>
            </a:pPr>
            <a:r>
              <a:rPr lang="en-US" sz="2000" dirty="0" smtClean="0"/>
              <a:t>Examples to follow today and also subject of next lecture</a:t>
            </a:r>
            <a:endParaRPr lang="en-US" sz="2400" dirty="0" smtClean="0">
              <a:solidFill>
                <a:srgbClr val="7030A0"/>
              </a:solidFill>
            </a:endParaRPr>
          </a:p>
          <a:p>
            <a:pPr lvl="1" eaLnBrk="1" hangingPunct="1">
              <a:lnSpc>
                <a:spcPct val="95000"/>
              </a:lnSpc>
              <a:defRPr/>
            </a:pPr>
            <a:r>
              <a:rPr lang="en-US" sz="2400" dirty="0" smtClean="0">
                <a:solidFill>
                  <a:srgbClr val="7030A0"/>
                </a:solidFill>
              </a:rPr>
              <a:t>Mixing</a:t>
            </a:r>
            <a:r>
              <a:rPr lang="en-US" sz="2400" dirty="0" smtClean="0"/>
              <a:t> Of  Cold Air With Warm, Moist Air</a:t>
            </a:r>
          </a:p>
          <a:p>
            <a:pPr lvl="2" eaLnBrk="1" hangingPunct="1">
              <a:lnSpc>
                <a:spcPct val="95000"/>
              </a:lnSpc>
              <a:defRPr/>
            </a:pPr>
            <a:r>
              <a:rPr lang="en-US" sz="2000" dirty="0" smtClean="0"/>
              <a:t>Examples of which are to follow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n-US" sz="2800" dirty="0" smtClean="0"/>
              <a:t>Regardless Of Method, Recall That Saturation Point Is Achieved Once</a:t>
            </a:r>
          </a:p>
          <a:p>
            <a:pPr lvl="1" eaLnBrk="1" hangingPunct="1">
              <a:lnSpc>
                <a:spcPct val="95000"/>
              </a:lnSpc>
              <a:defRPr/>
            </a:pPr>
            <a:r>
              <a:rPr lang="en-US" sz="2400" dirty="0" smtClean="0"/>
              <a:t>Vapor Pressure in Air is in Equilibrium with Liquid</a:t>
            </a:r>
          </a:p>
          <a:p>
            <a:pPr lvl="1" eaLnBrk="1" hangingPunct="1">
              <a:lnSpc>
                <a:spcPct val="95000"/>
              </a:lnSpc>
              <a:defRPr/>
            </a:pPr>
            <a:r>
              <a:rPr lang="en-US" sz="2000" dirty="0" smtClean="0"/>
              <a:t>IE. Vapor Pressure in Air = Saturation/Equilibrium Pressure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0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0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03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303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03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3031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Condensation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Process By Which Water Vapor Becomes A Liquid.</a:t>
            </a:r>
          </a:p>
          <a:p>
            <a:pPr lvl="1" eaLnBrk="1" hangingPunct="1">
              <a:defRPr/>
            </a:pPr>
            <a:r>
              <a:rPr lang="en-US" sz="2600" dirty="0" smtClean="0"/>
              <a:t>“NET” Condensation Occurs When Air Vapor Pressure &gt; Saturation Vapor Pressure</a:t>
            </a:r>
          </a:p>
          <a:p>
            <a:pPr lvl="1" eaLnBrk="1" hangingPunct="1">
              <a:defRPr/>
            </a:pPr>
            <a:r>
              <a:rPr lang="en-US" dirty="0" smtClean="0"/>
              <a:t>Condensation </a:t>
            </a:r>
            <a:r>
              <a:rPr lang="en-US" dirty="0" smtClean="0">
                <a:solidFill>
                  <a:srgbClr val="7030A0"/>
                </a:solidFill>
              </a:rPr>
              <a:t>Warms</a:t>
            </a:r>
            <a:r>
              <a:rPr lang="en-US" dirty="0" smtClean="0"/>
              <a:t> the </a:t>
            </a:r>
            <a:r>
              <a:rPr lang="en-US" i="1" u="sng" dirty="0" smtClean="0"/>
              <a:t>Air</a:t>
            </a:r>
            <a:endParaRPr lang="en-US" dirty="0" smtClean="0"/>
          </a:p>
          <a:p>
            <a:pPr lvl="2" eaLnBrk="1" hangingPunct="1">
              <a:defRPr/>
            </a:pPr>
            <a:r>
              <a:rPr lang="en-US" dirty="0" smtClean="0"/>
              <a:t>Remember that during Evaporation energy is removed from a surface and </a:t>
            </a:r>
            <a:r>
              <a:rPr lang="en-US" b="1" i="1" dirty="0" smtClean="0"/>
              <a:t>stored</a:t>
            </a:r>
            <a:r>
              <a:rPr lang="en-US" dirty="0" smtClean="0"/>
              <a:t> as </a:t>
            </a:r>
            <a:r>
              <a:rPr lang="en-US" dirty="0" smtClean="0">
                <a:solidFill>
                  <a:srgbClr val="7030A0"/>
                </a:solidFill>
              </a:rPr>
              <a:t>latent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heat in the vapor</a:t>
            </a:r>
          </a:p>
          <a:p>
            <a:pPr lvl="2" eaLnBrk="1" hangingPunct="1">
              <a:defRPr/>
            </a:pPr>
            <a:r>
              <a:rPr lang="en-US" dirty="0" smtClean="0"/>
              <a:t>Thus, condensation </a:t>
            </a:r>
            <a:r>
              <a:rPr lang="en-US" dirty="0" smtClean="0">
                <a:solidFill>
                  <a:srgbClr val="7030A0"/>
                </a:solidFill>
              </a:rPr>
              <a:t>releases</a:t>
            </a:r>
            <a:r>
              <a:rPr lang="en-US" dirty="0" smtClean="0"/>
              <a:t> the stored energy from the vapor causing the surrounding air to warm</a:t>
            </a:r>
          </a:p>
          <a:p>
            <a:pPr lvl="3" eaLnBrk="1" hangingPunct="1">
              <a:defRPr/>
            </a:pPr>
            <a:r>
              <a:rPr lang="en-US" dirty="0" smtClean="0"/>
              <a:t>This is critical to the development of Hurricanes!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2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2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52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52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52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Condensation Surfaces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How Does It Occur?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Condensation generally occurs upon a surface of some sort.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These surfaces are readily available in nature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smtClean="0"/>
              <a:t>The absence of such surfaces, in any given situation, </a:t>
            </a:r>
            <a:br>
              <a:rPr lang="en-US" dirty="0" smtClean="0"/>
            </a:br>
            <a:r>
              <a:rPr lang="en-US" dirty="0" smtClean="0"/>
              <a:t>is very rare.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smtClean="0"/>
              <a:t>On these rare occasions, we find that air must be </a:t>
            </a:r>
            <a:r>
              <a:rPr lang="en-US" dirty="0" smtClean="0">
                <a:solidFill>
                  <a:srgbClr val="7030A0"/>
                </a:solidFill>
              </a:rPr>
              <a:t>SUPERSATURATED</a:t>
            </a:r>
            <a:r>
              <a:rPr lang="en-US" dirty="0" smtClean="0"/>
              <a:t> prior to the occurrence of condensation (see discussion to follow)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Examples Of Condensation Surfaces: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Stems of grass and leaves in cool morning air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RH increases to 100% as </a:t>
            </a:r>
            <a:br>
              <a:rPr lang="en-US" dirty="0" smtClean="0"/>
            </a:br>
            <a:r>
              <a:rPr lang="en-US" i="1" u="sng" dirty="0" smtClean="0"/>
              <a:t>Air Temperature Falls To The Dew Point</a:t>
            </a:r>
            <a:r>
              <a:rPr lang="en-US" i="1" dirty="0" smtClean="0"/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4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04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0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04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04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04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04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800px-Condensation_on_Cold_Water_Bott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6324600" y="3505200"/>
            <a:ext cx="26670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Cold Water Bottle </a:t>
            </a:r>
            <a:r>
              <a:rPr lang="en-US" b="1" i="1"/>
              <a:t>Cools </a:t>
            </a:r>
            <a:r>
              <a:rPr lang="en-US"/>
              <a:t>Adjacent Air To The </a:t>
            </a:r>
            <a:r>
              <a:rPr lang="en-US" b="1" i="1"/>
              <a:t>Dew Point Temperature</a:t>
            </a:r>
            <a:r>
              <a:rPr lang="en-US"/>
              <a:t> &amp; the Point Of Saturation.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Leads To Condensation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7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Condensation Surfaces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Examples (Cont.):</a:t>
            </a:r>
          </a:p>
          <a:p>
            <a:pPr lvl="1" eaLnBrk="1" hangingPunct="1">
              <a:defRPr/>
            </a:pPr>
            <a:r>
              <a:rPr lang="en-US" dirty="0" smtClean="0"/>
              <a:t>Cool Bathroom Tile/Mirror During A Hot Shower </a:t>
            </a:r>
          </a:p>
          <a:p>
            <a:pPr lvl="2" eaLnBrk="1" hangingPunct="1">
              <a:defRPr/>
            </a:pPr>
            <a:r>
              <a:rPr lang="en-US" dirty="0" smtClean="0"/>
              <a:t>Warm water evaporates, thereby </a:t>
            </a:r>
            <a:r>
              <a:rPr lang="en-US" i="1" u="sng" dirty="0" smtClean="0">
                <a:solidFill>
                  <a:srgbClr val="7030A0"/>
                </a:solidFill>
              </a:rPr>
              <a:t>Adding</a:t>
            </a:r>
            <a:r>
              <a:rPr lang="en-US" i="1" u="sng" dirty="0" smtClean="0"/>
              <a:t> Water Vapor To The Air</a:t>
            </a:r>
            <a:r>
              <a:rPr lang="en-US" i="1" dirty="0" smtClean="0"/>
              <a:t> </a:t>
            </a:r>
            <a:r>
              <a:rPr lang="en-US" dirty="0" smtClean="0"/>
              <a:t>and bringing it to the point of saturation</a:t>
            </a:r>
          </a:p>
          <a:p>
            <a:pPr lvl="2" eaLnBrk="1" hangingPunct="1">
              <a:defRPr/>
            </a:pPr>
            <a:r>
              <a:rPr lang="en-US" dirty="0" smtClean="0"/>
              <a:t>Saturation, and resultant Condensation, occurs, </a:t>
            </a:r>
            <a:br>
              <a:rPr lang="en-US" dirty="0" smtClean="0"/>
            </a:br>
            <a:r>
              <a:rPr lang="en-US" dirty="0" smtClean="0"/>
              <a:t>first, on the cold mirror and tile</a:t>
            </a:r>
          </a:p>
          <a:p>
            <a:pPr lvl="3" eaLnBrk="1" hangingPunct="1">
              <a:defRPr/>
            </a:pPr>
            <a:r>
              <a:rPr lang="en-US" dirty="0" smtClean="0"/>
              <a:t>Thin laminar layer of air adjacent to surface is cooled through </a:t>
            </a:r>
            <a:r>
              <a:rPr lang="en-US" dirty="0" smtClean="0">
                <a:solidFill>
                  <a:srgbClr val="7030A0"/>
                </a:solidFill>
              </a:rPr>
              <a:t>Conduction</a:t>
            </a:r>
            <a:r>
              <a:rPr lang="en-US" dirty="0" smtClean="0"/>
              <a:t> until saturation is reached </a:t>
            </a:r>
            <a:br>
              <a:rPr lang="en-US" dirty="0" smtClean="0"/>
            </a:br>
            <a:r>
              <a:rPr lang="en-US" dirty="0" smtClean="0"/>
              <a:t>(RH = 100%)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3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53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Condensation Surfaces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Examples:</a:t>
            </a:r>
          </a:p>
          <a:p>
            <a:pPr lvl="1" eaLnBrk="1" hangingPunct="1">
              <a:defRPr/>
            </a:pPr>
            <a:r>
              <a:rPr lang="en-US" dirty="0" smtClean="0"/>
              <a:t>Cool Bathroom Tile/Mirror During A Hot Shower (cont.) </a:t>
            </a:r>
          </a:p>
          <a:p>
            <a:pPr lvl="2" eaLnBrk="1" hangingPunct="1">
              <a:defRPr/>
            </a:pPr>
            <a:r>
              <a:rPr lang="en-US" dirty="0" smtClean="0"/>
              <a:t>If Evaporation is permitted to continue the whole bathroom will ‘steam up’.</a:t>
            </a:r>
          </a:p>
          <a:p>
            <a:pPr lvl="3" eaLnBrk="1" hangingPunct="1">
              <a:defRPr/>
            </a:pPr>
            <a:r>
              <a:rPr lang="en-US" dirty="0" smtClean="0"/>
              <a:t>But this is really </a:t>
            </a:r>
            <a:r>
              <a:rPr lang="en-US" dirty="0" smtClean="0">
                <a:solidFill>
                  <a:srgbClr val="7030A0"/>
                </a:solidFill>
              </a:rPr>
              <a:t>fog</a:t>
            </a:r>
            <a:r>
              <a:rPr lang="en-US" dirty="0" smtClean="0"/>
              <a:t>, not steam. </a:t>
            </a:r>
          </a:p>
          <a:p>
            <a:pPr lvl="3" eaLnBrk="1" hangingPunct="1">
              <a:defRPr/>
            </a:pPr>
            <a:r>
              <a:rPr lang="en-US" dirty="0" smtClean="0"/>
              <a:t>‘Steam </a:t>
            </a:r>
            <a:r>
              <a:rPr lang="en-US" dirty="0" smtClean="0">
                <a:solidFill>
                  <a:srgbClr val="7030A0"/>
                </a:solidFill>
              </a:rPr>
              <a:t>Fog</a:t>
            </a:r>
            <a:r>
              <a:rPr lang="en-US" dirty="0" smtClean="0"/>
              <a:t>’ is also seen in nature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atervapor_c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7010400" y="381000"/>
            <a:ext cx="19812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Hot Tea </a:t>
            </a:r>
            <a:r>
              <a:rPr lang="en-US" b="1" i="1"/>
              <a:t>Adds</a:t>
            </a:r>
            <a:r>
              <a:rPr lang="en-US"/>
              <a:t> Water Vapor To The Air Through Evaporation.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Vapor Condenses In Cooler Air Above The Mug As ‘Steam’.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Variations In Saturation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On average, condensation occurs when </a:t>
            </a:r>
            <a:br>
              <a:rPr lang="en-US" dirty="0" smtClean="0"/>
            </a:br>
            <a:r>
              <a:rPr lang="en-US" dirty="0" smtClean="0"/>
              <a:t>RH = 100%. </a:t>
            </a:r>
          </a:p>
          <a:p>
            <a:pPr eaLnBrk="1" hangingPunct="1">
              <a:defRPr/>
            </a:pPr>
            <a:r>
              <a:rPr lang="en-US" dirty="0" smtClean="0"/>
              <a:t>However, this varies depending upon</a:t>
            </a:r>
          </a:p>
          <a:p>
            <a:pPr lvl="1" eaLnBrk="1" hangingPunct="1">
              <a:defRPr/>
            </a:pPr>
            <a:r>
              <a:rPr lang="en-US" dirty="0" smtClean="0"/>
              <a:t>The type of Condensation Surface, and</a:t>
            </a:r>
          </a:p>
          <a:p>
            <a:pPr lvl="1" eaLnBrk="1" hangingPunct="1">
              <a:defRPr/>
            </a:pPr>
            <a:r>
              <a:rPr lang="en-US" dirty="0" smtClean="0"/>
              <a:t>The purity of water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65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5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5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Outline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Temperature</a:t>
            </a:r>
          </a:p>
          <a:p>
            <a:pPr lvl="1" eaLnBrk="1" hangingPunct="1">
              <a:defRPr/>
            </a:pPr>
            <a:r>
              <a:rPr lang="en-US" smtClean="0"/>
              <a:t>Causes For Variation In…</a:t>
            </a:r>
          </a:p>
          <a:p>
            <a:pPr eaLnBrk="1" hangingPunct="1">
              <a:defRPr/>
            </a:pPr>
            <a:r>
              <a:rPr lang="en-US" smtClean="0"/>
              <a:t>Methods Of Achieving Saturation</a:t>
            </a:r>
          </a:p>
          <a:p>
            <a:pPr eaLnBrk="1" hangingPunct="1">
              <a:defRPr/>
            </a:pPr>
            <a:r>
              <a:rPr lang="en-US" smtClean="0"/>
              <a:t>Condensation</a:t>
            </a:r>
          </a:p>
          <a:p>
            <a:pPr lvl="1" eaLnBrk="1" hangingPunct="1">
              <a:defRPr/>
            </a:pPr>
            <a:r>
              <a:rPr lang="en-US" smtClean="0"/>
              <a:t>Definitions</a:t>
            </a:r>
          </a:p>
          <a:p>
            <a:pPr lvl="1" eaLnBrk="1" hangingPunct="1">
              <a:defRPr/>
            </a:pPr>
            <a:r>
              <a:rPr lang="en-US" smtClean="0"/>
              <a:t>How It Occurs</a:t>
            </a:r>
          </a:p>
          <a:p>
            <a:pPr lvl="1" eaLnBrk="1" hangingPunct="1">
              <a:defRPr/>
            </a:pPr>
            <a:r>
              <a:rPr lang="en-US" smtClean="0"/>
              <a:t>Condensation Nuclei </a:t>
            </a:r>
          </a:p>
          <a:p>
            <a:pPr lvl="1" eaLnBrk="1" hangingPunct="1">
              <a:defRPr/>
            </a:pPr>
            <a:r>
              <a:rPr lang="en-US" smtClean="0"/>
              <a:t>Causes Of Variation In E &amp; C</a:t>
            </a:r>
          </a:p>
          <a:p>
            <a:pPr lvl="1" eaLnBrk="1" hangingPunct="1">
              <a:defRPr/>
            </a:pPr>
            <a:r>
              <a:rPr lang="en-US" smtClean="0"/>
              <a:t>Fog – 4 Main Types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Variations In Saturation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Atmospheric Condensation Surfaces</a:t>
            </a:r>
          </a:p>
          <a:p>
            <a:pPr lvl="1" eaLnBrk="1" hangingPunct="1">
              <a:defRPr/>
            </a:pPr>
            <a:r>
              <a:rPr lang="en-US" sz="3200" i="1" u="sng" smtClean="0"/>
              <a:t>Condensation Nuclei</a:t>
            </a:r>
            <a:r>
              <a:rPr lang="en-US" sz="3200" smtClean="0"/>
              <a:t> </a:t>
            </a:r>
          </a:p>
          <a:p>
            <a:pPr lvl="2" eaLnBrk="1" hangingPunct="1">
              <a:defRPr/>
            </a:pPr>
            <a:r>
              <a:rPr lang="en-US" sz="2800" smtClean="0"/>
              <a:t>e.g. particulate matter such as </a:t>
            </a:r>
          </a:p>
          <a:p>
            <a:pPr lvl="3" eaLnBrk="1" hangingPunct="1">
              <a:defRPr/>
            </a:pPr>
            <a:r>
              <a:rPr lang="en-US" sz="2400" smtClean="0"/>
              <a:t>Soot,</a:t>
            </a:r>
          </a:p>
          <a:p>
            <a:pPr lvl="3" eaLnBrk="1" hangingPunct="1">
              <a:defRPr/>
            </a:pPr>
            <a:r>
              <a:rPr lang="en-US" sz="2400" smtClean="0"/>
              <a:t>Pollen,</a:t>
            </a:r>
          </a:p>
          <a:p>
            <a:pPr lvl="3" eaLnBrk="1" hangingPunct="1">
              <a:defRPr/>
            </a:pPr>
            <a:r>
              <a:rPr lang="en-US" sz="2400" smtClean="0"/>
              <a:t>Sea salt, </a:t>
            </a:r>
          </a:p>
          <a:p>
            <a:pPr lvl="3" eaLnBrk="1" hangingPunct="1">
              <a:defRPr/>
            </a:pPr>
            <a:r>
              <a:rPr lang="en-US" sz="2400" smtClean="0"/>
              <a:t>Dust, </a:t>
            </a:r>
          </a:p>
          <a:p>
            <a:pPr lvl="3" eaLnBrk="1" hangingPunct="1">
              <a:defRPr/>
            </a:pPr>
            <a:r>
              <a:rPr lang="en-US" sz="2400" smtClean="0"/>
              <a:t>Ash, etc.</a:t>
            </a:r>
          </a:p>
          <a:p>
            <a:pPr lvl="1" eaLnBrk="1" hangingPunct="1">
              <a:defRPr/>
            </a:pPr>
            <a:r>
              <a:rPr lang="en-US" sz="3200" smtClean="0"/>
              <a:t>They are plentiful, but are available in highest concentrations in urban areas.</a:t>
            </a:r>
            <a:r>
              <a:rPr lang="en-US" smtClean="0"/>
              <a:t>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9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59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59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59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59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59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59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Golden_Gate_Bridge_2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57" r="11111" b="-871"/>
          <a:stretch>
            <a:fillRect/>
          </a:stretch>
        </p:blipFill>
        <p:spPr bwMode="auto">
          <a:xfrm>
            <a:off x="0" y="1676400"/>
            <a:ext cx="9144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0" y="5410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“Smoky Fog” (Smog) Behind The Golden Gate Bridge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Variations In Saturation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Some Condensation Nuclei attract water to themselves</a:t>
            </a:r>
          </a:p>
          <a:p>
            <a:pPr lvl="1" eaLnBrk="1" hangingPunct="1">
              <a:defRPr/>
            </a:pPr>
            <a:r>
              <a:rPr lang="en-US" dirty="0" smtClean="0"/>
              <a:t>These are called: </a:t>
            </a:r>
            <a:r>
              <a:rPr lang="en-US" dirty="0" smtClean="0">
                <a:solidFill>
                  <a:srgbClr val="7030A0"/>
                </a:solidFill>
              </a:rPr>
              <a:t>HYGROSCOPIC</a:t>
            </a:r>
            <a:r>
              <a:rPr lang="en-US" dirty="0" smtClean="0"/>
              <a:t> NUCLEI</a:t>
            </a:r>
          </a:p>
          <a:p>
            <a:pPr lvl="2" eaLnBrk="1" hangingPunct="1">
              <a:defRPr/>
            </a:pPr>
            <a:r>
              <a:rPr lang="en-US" dirty="0" smtClean="0"/>
              <a:t>Because they attract water, they produce </a:t>
            </a:r>
            <a:br>
              <a:rPr lang="en-US" dirty="0" smtClean="0"/>
            </a:br>
            <a:r>
              <a:rPr lang="en-US" b="1" dirty="0" smtClean="0">
                <a:solidFill>
                  <a:srgbClr val="7030A0"/>
                </a:solidFill>
              </a:rPr>
              <a:t>LARGER</a:t>
            </a:r>
            <a:r>
              <a:rPr lang="en-US" dirty="0" smtClean="0"/>
              <a:t> droplets. </a:t>
            </a:r>
          </a:p>
          <a:p>
            <a:pPr eaLnBrk="1" hangingPunct="1">
              <a:defRPr/>
            </a:pPr>
            <a:r>
              <a:rPr lang="en-US" dirty="0" smtClean="0"/>
              <a:t>Other Condensation Nuclei repel water </a:t>
            </a:r>
          </a:p>
          <a:p>
            <a:pPr lvl="1" eaLnBrk="1" hangingPunct="1">
              <a:defRPr/>
            </a:pPr>
            <a:r>
              <a:rPr lang="en-US" dirty="0" smtClean="0"/>
              <a:t>These are called: </a:t>
            </a:r>
            <a:br>
              <a:rPr lang="en-US" dirty="0" smtClean="0"/>
            </a:br>
            <a:r>
              <a:rPr lang="en-US" dirty="0" smtClean="0">
                <a:solidFill>
                  <a:srgbClr val="7030A0"/>
                </a:solidFill>
              </a:rPr>
              <a:t>HYDROPHOBIC</a:t>
            </a:r>
            <a:r>
              <a:rPr lang="en-US" dirty="0" smtClean="0"/>
              <a:t> NUCLEI </a:t>
            </a:r>
          </a:p>
          <a:p>
            <a:pPr lvl="2" eaLnBrk="1" hangingPunct="1">
              <a:defRPr/>
            </a:pPr>
            <a:r>
              <a:rPr lang="en-US" dirty="0" smtClean="0"/>
              <a:t>Because they repel water, they produce </a:t>
            </a:r>
            <a:br>
              <a:rPr lang="en-US" dirty="0" smtClean="0"/>
            </a:br>
            <a:r>
              <a:rPr lang="en-US" b="1" dirty="0" smtClean="0">
                <a:solidFill>
                  <a:srgbClr val="7030A0"/>
                </a:solidFill>
              </a:rPr>
              <a:t>SMALLER</a:t>
            </a:r>
            <a:r>
              <a:rPr lang="en-US" dirty="0" smtClean="0"/>
              <a:t> droplets.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G04_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Curvature Effect On Saturation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Curved Surface Has More Energy than Flat Surface due to Tension</a:t>
            </a:r>
          </a:p>
          <a:p>
            <a:pPr lvl="1" eaLnBrk="1" hangingPunct="1">
              <a:defRPr/>
            </a:pPr>
            <a:r>
              <a:rPr lang="en-US" dirty="0" smtClean="0"/>
              <a:t>Think of a floor board, The more you bend it the more </a:t>
            </a:r>
            <a:r>
              <a:rPr lang="en-US" dirty="0" smtClean="0">
                <a:solidFill>
                  <a:srgbClr val="7030A0"/>
                </a:solidFill>
              </a:rPr>
              <a:t>tension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7030A0"/>
                </a:solidFill>
              </a:rPr>
              <a:t>stress</a:t>
            </a:r>
            <a:r>
              <a:rPr lang="en-US" dirty="0" smtClean="0"/>
              <a:t> it undergoes</a:t>
            </a:r>
          </a:p>
          <a:p>
            <a:pPr lvl="1" eaLnBrk="1" hangingPunct="1">
              <a:defRPr/>
            </a:pPr>
            <a:r>
              <a:rPr lang="en-US" dirty="0" smtClean="0"/>
              <a:t>Increasing </a:t>
            </a:r>
            <a:r>
              <a:rPr lang="en-US" dirty="0" smtClean="0">
                <a:solidFill>
                  <a:srgbClr val="7030A0"/>
                </a:solidFill>
              </a:rPr>
              <a:t>Tension</a:t>
            </a:r>
            <a:r>
              <a:rPr lang="en-US" dirty="0" smtClean="0"/>
              <a:t> increases Energy of Liquid Molecules increasing their Ability to Evaporate (Same way Temperature Does)</a:t>
            </a:r>
          </a:p>
          <a:p>
            <a:pPr lvl="1" eaLnBrk="1" hangingPunct="1">
              <a:defRPr/>
            </a:pPr>
            <a:r>
              <a:rPr lang="en-US" dirty="0" smtClean="0"/>
              <a:t>This means the vapor pressure at Equilibrium or </a:t>
            </a:r>
            <a:r>
              <a:rPr lang="en-US" smtClean="0"/>
              <a:t>Saturation </a:t>
            </a:r>
            <a:r>
              <a:rPr lang="en-US" smtClean="0"/>
              <a:t>increases </a:t>
            </a:r>
            <a:r>
              <a:rPr lang="en-US" dirty="0" smtClean="0"/>
              <a:t>over </a:t>
            </a:r>
            <a:r>
              <a:rPr lang="en-US" dirty="0" smtClean="0">
                <a:solidFill>
                  <a:srgbClr val="7030A0"/>
                </a:solidFill>
              </a:rPr>
              <a:t>curved</a:t>
            </a:r>
            <a:r>
              <a:rPr lang="en-US" dirty="0" smtClean="0"/>
              <a:t> surface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Supersaturation</a:t>
            </a:r>
            <a:endParaRPr lang="en-US" dirty="0" smtClean="0"/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Water Droplet Size</a:t>
            </a:r>
          </a:p>
          <a:p>
            <a:pPr lvl="1" eaLnBrk="1" hangingPunct="1">
              <a:defRPr/>
            </a:pPr>
            <a:r>
              <a:rPr lang="en-US" dirty="0" smtClean="0"/>
              <a:t>When water droplets are very </a:t>
            </a:r>
            <a:r>
              <a:rPr lang="en-US" dirty="0" smtClean="0">
                <a:solidFill>
                  <a:srgbClr val="7030A0"/>
                </a:solidFill>
              </a:rPr>
              <a:t>tiny</a:t>
            </a:r>
            <a:r>
              <a:rPr lang="en-US" dirty="0" smtClean="0"/>
              <a:t>, the curvature of their surface is very </a:t>
            </a:r>
            <a:r>
              <a:rPr lang="en-US" dirty="0" smtClean="0">
                <a:solidFill>
                  <a:srgbClr val="7030A0"/>
                </a:solidFill>
              </a:rPr>
              <a:t>high</a:t>
            </a:r>
            <a:r>
              <a:rPr lang="en-US" dirty="0" smtClean="0"/>
              <a:t>:</a:t>
            </a:r>
          </a:p>
          <a:p>
            <a:pPr lvl="2" eaLnBrk="1" hangingPunct="1">
              <a:defRPr/>
            </a:pPr>
            <a:r>
              <a:rPr lang="en-US" dirty="0" smtClean="0"/>
              <a:t>Saturation Vapor Pressure over surface with high curvature is much higher than that over flat surface</a:t>
            </a:r>
          </a:p>
          <a:p>
            <a:pPr lvl="2" eaLnBrk="1" hangingPunct="1">
              <a:defRPr/>
            </a:pPr>
            <a:r>
              <a:rPr lang="en-US" dirty="0" smtClean="0"/>
              <a:t>This means Vapor Pressure of air must be MUCH higher in order to produce condensation over a curved surface</a:t>
            </a:r>
          </a:p>
          <a:p>
            <a:pPr lvl="2" eaLnBrk="1" hangingPunct="1">
              <a:defRPr/>
            </a:pPr>
            <a:r>
              <a:rPr lang="en-US" dirty="0" smtClean="0"/>
              <a:t>Since RH is calculated from Saturation over Flat surface, RH must be GREATER than 100%!</a:t>
            </a:r>
          </a:p>
          <a:p>
            <a:pPr lvl="3" eaLnBrk="1" hangingPunct="1">
              <a:defRPr/>
            </a:pPr>
            <a:r>
              <a:rPr lang="en-US" dirty="0" smtClean="0"/>
              <a:t>RH  &gt; 100% Known as </a:t>
            </a:r>
            <a:r>
              <a:rPr lang="en-US" dirty="0" smtClean="0">
                <a:solidFill>
                  <a:srgbClr val="7030A0"/>
                </a:solidFill>
              </a:rPr>
              <a:t>SUPERSATURATION</a:t>
            </a:r>
          </a:p>
          <a:p>
            <a:pPr lvl="3" eaLnBrk="1" hangingPunct="1">
              <a:defRPr/>
            </a:pPr>
            <a:r>
              <a:rPr lang="en-US" dirty="0" smtClean="0"/>
              <a:t>Remember Air can hold more vapor than Saturation Value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7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7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67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7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67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67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67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457200"/>
            <a:ext cx="8077200" cy="106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E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Curvature Effect</a:t>
            </a:r>
          </a:p>
        </p:txBody>
      </p:sp>
      <p:pic>
        <p:nvPicPr>
          <p:cNvPr id="4" name="Picture 3" descr="curvature_effec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752600"/>
            <a:ext cx="5791200" cy="45564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Why Cloud Nuclei?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Small Drop Sizes Require Incredibly </a:t>
            </a:r>
            <a:r>
              <a:rPr lang="en-US" dirty="0" smtClean="0">
                <a:solidFill>
                  <a:srgbClr val="7030A0"/>
                </a:solidFill>
              </a:rPr>
              <a:t>Large</a:t>
            </a:r>
            <a:r>
              <a:rPr lang="en-US" dirty="0" smtClean="0"/>
              <a:t> RH</a:t>
            </a:r>
          </a:p>
          <a:p>
            <a:pPr lvl="1" eaLnBrk="1" hangingPunct="1">
              <a:defRPr/>
            </a:pPr>
            <a:r>
              <a:rPr lang="en-US" dirty="0" smtClean="0"/>
              <a:t>These levels of </a:t>
            </a:r>
            <a:r>
              <a:rPr lang="en-US" dirty="0" err="1" smtClean="0"/>
              <a:t>supersaturation</a:t>
            </a:r>
            <a:r>
              <a:rPr lang="en-US" dirty="0" smtClean="0"/>
              <a:t> do not </a:t>
            </a:r>
            <a:r>
              <a:rPr lang="en-US" dirty="0" err="1" smtClean="0"/>
              <a:t>eist</a:t>
            </a:r>
            <a:r>
              <a:rPr lang="en-US" dirty="0" smtClean="0"/>
              <a:t> in nature</a:t>
            </a:r>
          </a:p>
          <a:p>
            <a:pPr lvl="1" eaLnBrk="1" hangingPunct="1">
              <a:defRPr/>
            </a:pPr>
            <a:r>
              <a:rPr lang="en-US" dirty="0" smtClean="0"/>
              <a:t>In fact, it would require an </a:t>
            </a:r>
            <a:r>
              <a:rPr lang="en-US" dirty="0" smtClean="0">
                <a:solidFill>
                  <a:srgbClr val="7030A0"/>
                </a:solidFill>
              </a:rPr>
              <a:t>infinite</a:t>
            </a:r>
            <a:r>
              <a:rPr lang="en-US" dirty="0" smtClean="0"/>
              <a:t> </a:t>
            </a:r>
            <a:r>
              <a:rPr lang="en-US" dirty="0" err="1" smtClean="0"/>
              <a:t>supersaturation</a:t>
            </a:r>
            <a:r>
              <a:rPr lang="en-US" dirty="0" smtClean="0"/>
              <a:t> to create drop in first place</a:t>
            </a:r>
            <a:endParaRPr lang="en-US" b="0" dirty="0" smtClean="0"/>
          </a:p>
          <a:p>
            <a:pPr eaLnBrk="1" hangingPunct="1">
              <a:defRPr/>
            </a:pPr>
            <a:r>
              <a:rPr lang="en-US" dirty="0" smtClean="0"/>
              <a:t>So How are Cloud Drops created in the first place? CLOUD CONDENSATION </a:t>
            </a:r>
            <a:r>
              <a:rPr lang="en-US" dirty="0" smtClean="0">
                <a:solidFill>
                  <a:srgbClr val="7030A0"/>
                </a:solidFill>
              </a:rPr>
              <a:t>NUCLEI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Solutes Effect on Saturation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/>
              <a:t>Water Purity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dirty="0" smtClean="0"/>
              <a:t>In </a:t>
            </a:r>
            <a:r>
              <a:rPr lang="en-US" sz="3200" dirty="0" smtClean="0">
                <a:solidFill>
                  <a:srgbClr val="7030A0"/>
                </a:solidFill>
              </a:rPr>
              <a:t>PURE</a:t>
            </a:r>
            <a:r>
              <a:rPr lang="en-US" sz="3200" dirty="0" smtClean="0"/>
              <a:t> water,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800" dirty="0" smtClean="0"/>
              <a:t>Evaporation occurs more rapidly than in water containing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dirty="0" smtClean="0"/>
              <a:t>DISSOVLED </a:t>
            </a:r>
            <a:r>
              <a:rPr lang="en-US" sz="3200" dirty="0" smtClean="0">
                <a:solidFill>
                  <a:srgbClr val="7030A0"/>
                </a:solidFill>
              </a:rPr>
              <a:t>SOLUTES</a:t>
            </a:r>
            <a:r>
              <a:rPr lang="en-US" sz="3200" dirty="0" smtClean="0"/>
              <a:t> (Salt Water)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800" dirty="0" smtClean="0"/>
              <a:t>This is because the solutes occupy a portion of the surface area of a droplet that would have otherwise been occupied by water molecules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2800" dirty="0" smtClean="0"/>
              <a:t>This reduces the ability of water molecule to escape surface </a:t>
            </a:r>
            <a:r>
              <a:rPr lang="en-US" sz="2800" dirty="0" smtClean="0">
                <a:solidFill>
                  <a:srgbClr val="7030A0"/>
                </a:solidFill>
              </a:rPr>
              <a:t>reducing</a:t>
            </a:r>
            <a:r>
              <a:rPr lang="en-US" sz="2800" dirty="0" smtClean="0"/>
              <a:t> the Equilibrium or Saturation Vapor Pressure Over Surface</a:t>
            </a:r>
            <a:endParaRPr lang="en-US" sz="2400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2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Solutes Effect on Saturation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83058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dirty="0" smtClean="0"/>
              <a:t>The Solute Effect of Reducing Saturation </a:t>
            </a:r>
            <a:r>
              <a:rPr lang="en-US" sz="3600" dirty="0" smtClean="0">
                <a:solidFill>
                  <a:srgbClr val="7030A0"/>
                </a:solidFill>
              </a:rPr>
              <a:t>Offsets</a:t>
            </a:r>
            <a:r>
              <a:rPr lang="en-US" sz="3600" dirty="0" smtClean="0"/>
              <a:t> Curvature Effect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dirty="0" smtClean="0"/>
              <a:t>For small drops solute effect stronger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dirty="0" smtClean="0"/>
              <a:t>For bigger drop solute is more diluted  and has less effect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dirty="0" smtClean="0"/>
              <a:t>The result is pressure over surface is </a:t>
            </a:r>
            <a:r>
              <a:rPr lang="en-US" sz="3200" dirty="0" smtClean="0">
                <a:solidFill>
                  <a:srgbClr val="7030A0"/>
                </a:solidFill>
              </a:rPr>
              <a:t>maximum</a:t>
            </a:r>
            <a:r>
              <a:rPr lang="en-US" sz="3200" dirty="0" smtClean="0"/>
              <a:t> for medium size drops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dirty="0" smtClean="0"/>
              <a:t>If vapor pressure in air exceeds this maximum then drops are free to grow, Otherwise drop size limited.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3200" dirty="0" smtClean="0"/>
              <a:t>BUT small drops can exist at RH&lt;100%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endParaRPr lang="en-US" sz="3200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20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20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20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Temperature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Several factors influence the temperatures of locations on the Earth.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Latitude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Altitude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Aspect (facing direction)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Ground cover (vegetation)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Substrate type (through albedo)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Air circulation &amp; microclimate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Cloud cover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Pollution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Ocean current temperature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Proximity to ocean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7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7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7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7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78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78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78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78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78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278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78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ohler_curv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" y="1447800"/>
            <a:ext cx="8168640" cy="51054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457200"/>
            <a:ext cx="8077200" cy="106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EE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Combined Solute/Curvature Effect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Fog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 visible aggregate of tiny water droplets (basically, a cloud) occurring at the ‘surface’ – touching the ground</a:t>
            </a:r>
          </a:p>
          <a:p>
            <a:pPr lvl="1" eaLnBrk="1" hangingPunct="1">
              <a:defRPr/>
            </a:pPr>
            <a:r>
              <a:rPr lang="en-US" dirty="0" smtClean="0"/>
              <a:t>Thin fogs are called ‘</a:t>
            </a:r>
            <a:r>
              <a:rPr lang="en-US" dirty="0" smtClean="0">
                <a:solidFill>
                  <a:srgbClr val="7030A0"/>
                </a:solidFill>
              </a:rPr>
              <a:t>Mist</a:t>
            </a:r>
            <a:r>
              <a:rPr lang="en-US" dirty="0" smtClean="0"/>
              <a:t>’</a:t>
            </a:r>
          </a:p>
          <a:p>
            <a:pPr eaLnBrk="1" hangingPunct="1">
              <a:defRPr/>
            </a:pPr>
            <a:r>
              <a:rPr lang="en-US" dirty="0" smtClean="0"/>
              <a:t>4 primary types of fog</a:t>
            </a:r>
          </a:p>
          <a:p>
            <a:pPr lvl="1" eaLnBrk="1" hangingPunct="1">
              <a:defRPr/>
            </a:pPr>
            <a:r>
              <a:rPr lang="en-US" dirty="0" smtClean="0"/>
              <a:t>Radiation (Ground) Fog</a:t>
            </a:r>
          </a:p>
          <a:p>
            <a:pPr lvl="1" eaLnBrk="1" hangingPunct="1">
              <a:defRPr/>
            </a:pPr>
            <a:r>
              <a:rPr lang="en-US" dirty="0" smtClean="0"/>
              <a:t>Advection Fog</a:t>
            </a:r>
          </a:p>
          <a:p>
            <a:pPr lvl="1" eaLnBrk="1" hangingPunct="1">
              <a:defRPr/>
            </a:pPr>
            <a:r>
              <a:rPr lang="en-US" dirty="0" smtClean="0"/>
              <a:t>Evaporation/Steam Fog</a:t>
            </a:r>
          </a:p>
          <a:p>
            <a:pPr lvl="1" eaLnBrk="1" hangingPunct="1">
              <a:defRPr/>
            </a:pPr>
            <a:r>
              <a:rPr lang="en-US" dirty="0" smtClean="0"/>
              <a:t>Upslope Fog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69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69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69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69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Radiation (Ground) Fog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Caused by the loss of </a:t>
            </a:r>
            <a:r>
              <a:rPr lang="en-US" dirty="0" err="1" smtClean="0"/>
              <a:t>longwave</a:t>
            </a:r>
            <a:r>
              <a:rPr lang="en-US" dirty="0" smtClean="0"/>
              <a:t> radiation during the night</a:t>
            </a:r>
          </a:p>
          <a:p>
            <a:pPr lvl="1" eaLnBrk="1" hangingPunct="1">
              <a:defRPr/>
            </a:pPr>
            <a:r>
              <a:rPr lang="en-US" dirty="0" smtClean="0"/>
              <a:t>Therefore is more prevalent on nights that</a:t>
            </a:r>
          </a:p>
          <a:p>
            <a:pPr lvl="2" eaLnBrk="1" hangingPunct="1">
              <a:defRPr/>
            </a:pPr>
            <a:r>
              <a:rPr lang="en-US" dirty="0" smtClean="0"/>
              <a:t>are </a:t>
            </a:r>
            <a:r>
              <a:rPr lang="en-US" dirty="0" smtClean="0">
                <a:solidFill>
                  <a:srgbClr val="7030A0"/>
                </a:solidFill>
              </a:rPr>
              <a:t>cloudless</a:t>
            </a:r>
            <a:r>
              <a:rPr lang="en-US" dirty="0" smtClean="0"/>
              <a:t> (radiation can’t be trapped), </a:t>
            </a:r>
          </a:p>
          <a:p>
            <a:pPr lvl="2" eaLnBrk="1" hangingPunct="1">
              <a:defRPr/>
            </a:pPr>
            <a:r>
              <a:rPr lang="en-US" dirty="0" smtClean="0"/>
              <a:t>follow </a:t>
            </a:r>
            <a:r>
              <a:rPr lang="en-US" dirty="0" smtClean="0">
                <a:solidFill>
                  <a:srgbClr val="7030A0"/>
                </a:solidFill>
              </a:rPr>
              <a:t>warm</a:t>
            </a:r>
            <a:r>
              <a:rPr lang="en-US" dirty="0" smtClean="0"/>
              <a:t> days (warmer ground = more radiation),</a:t>
            </a:r>
          </a:p>
          <a:p>
            <a:pPr lvl="2" eaLnBrk="1" hangingPunct="1">
              <a:defRPr/>
            </a:pPr>
            <a:r>
              <a:rPr lang="en-US" dirty="0" smtClean="0"/>
              <a:t>are </a:t>
            </a:r>
            <a:r>
              <a:rPr lang="en-US" dirty="0" smtClean="0">
                <a:solidFill>
                  <a:srgbClr val="7030A0"/>
                </a:solidFill>
              </a:rPr>
              <a:t>long</a:t>
            </a:r>
            <a:r>
              <a:rPr lang="en-US" dirty="0" smtClean="0"/>
              <a:t> (Winter/Fall)</a:t>
            </a:r>
          </a:p>
          <a:p>
            <a:pPr eaLnBrk="1" hangingPunct="1">
              <a:defRPr/>
            </a:pPr>
            <a:r>
              <a:rPr lang="en-US" dirty="0" smtClean="0"/>
              <a:t>Requires a high Relative Humidity</a:t>
            </a:r>
          </a:p>
          <a:p>
            <a:pPr lvl="1" eaLnBrk="1" hangingPunct="1">
              <a:defRPr/>
            </a:pPr>
            <a:r>
              <a:rPr lang="en-US" dirty="0" smtClean="0"/>
              <a:t>Low </a:t>
            </a:r>
            <a:r>
              <a:rPr lang="en-US" dirty="0" smtClean="0">
                <a:solidFill>
                  <a:srgbClr val="7030A0"/>
                </a:solidFill>
              </a:rPr>
              <a:t>Temperature</a:t>
            </a:r>
            <a:r>
              <a:rPr lang="en-US" dirty="0" smtClean="0"/>
              <a:t> (Night, Early Morning)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7030A0"/>
                </a:solidFill>
              </a:rPr>
              <a:t>Moist</a:t>
            </a:r>
            <a:r>
              <a:rPr lang="en-US" dirty="0" smtClean="0"/>
              <a:t> Air (Post Rain Event)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70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70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70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70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70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70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70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Radiation (Ground) Fog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Rapidly cooling ground creates a TEMPERATURE </a:t>
            </a:r>
            <a:r>
              <a:rPr lang="en-US" dirty="0" smtClean="0">
                <a:solidFill>
                  <a:srgbClr val="7030A0"/>
                </a:solidFill>
              </a:rPr>
              <a:t>INVERSION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Cools a laminar layer of air adjacent to it, through </a:t>
            </a:r>
            <a:r>
              <a:rPr lang="en-US" dirty="0" smtClean="0">
                <a:solidFill>
                  <a:srgbClr val="7030A0"/>
                </a:solidFill>
              </a:rPr>
              <a:t>conduction</a:t>
            </a:r>
            <a:r>
              <a:rPr lang="en-US" dirty="0" smtClean="0"/>
              <a:t>, to the point of saturation.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Thus this layer is </a:t>
            </a:r>
            <a:r>
              <a:rPr lang="en-US" dirty="0" smtClean="0">
                <a:solidFill>
                  <a:srgbClr val="7030A0"/>
                </a:solidFill>
              </a:rPr>
              <a:t>COLDER</a:t>
            </a:r>
            <a:r>
              <a:rPr lang="en-US" dirty="0" smtClean="0"/>
              <a:t> than the air above it!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dirty="0" smtClean="0"/>
              <a:t>Air is supposed to cool with rising elevation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This laminar layer is then gently mixed </a:t>
            </a:r>
            <a:br>
              <a:rPr lang="en-US" dirty="0" smtClean="0"/>
            </a:br>
            <a:r>
              <a:rPr lang="en-US" dirty="0" smtClean="0"/>
              <a:t>with the air above it by a light wind </a:t>
            </a:r>
            <a:br>
              <a:rPr lang="en-US" dirty="0" smtClean="0"/>
            </a:br>
            <a:r>
              <a:rPr lang="en-US" dirty="0" smtClean="0"/>
              <a:t>(forced </a:t>
            </a:r>
            <a:r>
              <a:rPr lang="en-US" dirty="0" smtClean="0">
                <a:solidFill>
                  <a:srgbClr val="7030A0"/>
                </a:solidFill>
              </a:rPr>
              <a:t>convection</a:t>
            </a:r>
            <a:r>
              <a:rPr lang="en-US" dirty="0" smtClean="0"/>
              <a:t>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This extends the </a:t>
            </a:r>
            <a:r>
              <a:rPr lang="en-US" dirty="0" smtClean="0">
                <a:solidFill>
                  <a:srgbClr val="7030A0"/>
                </a:solidFill>
              </a:rPr>
              <a:t>INVERSION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All air beneath this point is saturated!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4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2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24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2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24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24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2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Radiation Fog For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800px-Img20040611_0140_ch_engelberger_a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Misty Vall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Valley Fog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Derivation of Radiation Fog confined </a:t>
            </a:r>
            <a:br>
              <a:rPr lang="en-US" dirty="0" smtClean="0"/>
            </a:br>
            <a:r>
              <a:rPr lang="en-US" dirty="0" smtClean="0"/>
              <a:t>by local topography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7030A0"/>
                </a:solidFill>
              </a:rPr>
              <a:t>Thin</a:t>
            </a:r>
            <a:r>
              <a:rPr lang="en-US" dirty="0" smtClean="0"/>
              <a:t> air at higher elevations cools faster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Cool Air is more </a:t>
            </a:r>
            <a:r>
              <a:rPr lang="en-US" dirty="0" smtClean="0">
                <a:solidFill>
                  <a:srgbClr val="7030A0"/>
                </a:solidFill>
              </a:rPr>
              <a:t>dense</a:t>
            </a:r>
            <a:r>
              <a:rPr lang="en-US" dirty="0" smtClean="0"/>
              <a:t> than warm air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Thus when this occurs in the vicinity </a:t>
            </a:r>
            <a:br>
              <a:rPr lang="en-US" dirty="0" smtClean="0"/>
            </a:br>
            <a:r>
              <a:rPr lang="en-US" dirty="0" smtClean="0"/>
              <a:t>of depressions, like valleys, this cool </a:t>
            </a:r>
            <a:br>
              <a:rPr lang="en-US" dirty="0" smtClean="0"/>
            </a:br>
            <a:r>
              <a:rPr lang="en-US" dirty="0" smtClean="0"/>
              <a:t>air will </a:t>
            </a:r>
            <a:r>
              <a:rPr lang="en-US" dirty="0" smtClean="0">
                <a:solidFill>
                  <a:srgbClr val="7030A0"/>
                </a:solidFill>
              </a:rPr>
              <a:t>sink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7030A0"/>
                </a:solidFill>
              </a:rPr>
              <a:t>collect</a:t>
            </a:r>
            <a:r>
              <a:rPr lang="en-US" dirty="0" smtClean="0"/>
              <a:t> there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This forces the warmer air in the </a:t>
            </a:r>
            <a:br>
              <a:rPr lang="en-US" dirty="0" smtClean="0"/>
            </a:br>
            <a:r>
              <a:rPr lang="en-US" dirty="0" smtClean="0"/>
              <a:t>depression to rise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Creating a TEMPERATURE </a:t>
            </a:r>
            <a:r>
              <a:rPr lang="en-US" dirty="0" smtClean="0">
                <a:solidFill>
                  <a:srgbClr val="7030A0"/>
                </a:solidFill>
              </a:rPr>
              <a:t>INVERSION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All air beneath this point is saturated!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30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30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30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30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valley_f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" t="1479" r="1163" b="986"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LEPING ZHA &gt; Valley F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3" t="1778" r="2672" b="2222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Proximity To Ocean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Land and Sea have different properties.</a:t>
            </a:r>
          </a:p>
          <a:p>
            <a:pPr lvl="1" eaLnBrk="1" hangingPunct="1">
              <a:defRPr/>
            </a:pPr>
            <a:r>
              <a:rPr lang="en-US" dirty="0" smtClean="0"/>
              <a:t>These influence their capacity to retain heat…</a:t>
            </a:r>
          </a:p>
          <a:p>
            <a:pPr lvl="1" eaLnBrk="1" hangingPunct="1">
              <a:defRPr/>
            </a:pPr>
            <a:r>
              <a:rPr lang="en-US" dirty="0" smtClean="0"/>
              <a:t>Water has a HIGH </a:t>
            </a:r>
            <a:r>
              <a:rPr lang="en-US" dirty="0" smtClean="0">
                <a:solidFill>
                  <a:srgbClr val="7030A0"/>
                </a:solidFill>
              </a:rPr>
              <a:t>SPECIFIC HEAT CAPACITY</a:t>
            </a:r>
            <a:r>
              <a:rPr lang="en-US" dirty="0" smtClean="0"/>
              <a:t>: </a:t>
            </a:r>
          </a:p>
          <a:p>
            <a:pPr lvl="2" eaLnBrk="1" hangingPunct="1">
              <a:defRPr/>
            </a:pPr>
            <a:r>
              <a:rPr lang="en-US" dirty="0" smtClean="0"/>
              <a:t>It requires more energy to heat a volume of water to the same temperature than that of an equal volume of land …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88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88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oggy Morning, Red River Gorge, Daniel Boone Natl Forest, 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Advection Fog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Occurs when warm, moist air moves </a:t>
            </a:r>
            <a:r>
              <a:rPr lang="en-US" dirty="0" smtClean="0">
                <a:solidFill>
                  <a:srgbClr val="7030A0"/>
                </a:solidFill>
              </a:rPr>
              <a:t>HORIZONTALLY</a:t>
            </a:r>
            <a:r>
              <a:rPr lang="en-US" dirty="0" smtClean="0"/>
              <a:t> over a cold surface. </a:t>
            </a:r>
          </a:p>
          <a:p>
            <a:pPr lvl="1" eaLnBrk="1" hangingPunct="1">
              <a:defRPr/>
            </a:pPr>
            <a:r>
              <a:rPr lang="en-US" dirty="0" smtClean="0"/>
              <a:t>Air is cooled by the surface to the point of saturation</a:t>
            </a:r>
          </a:p>
          <a:p>
            <a:pPr lvl="2" eaLnBrk="1" hangingPunct="1">
              <a:defRPr/>
            </a:pPr>
            <a:r>
              <a:rPr lang="en-US" dirty="0" smtClean="0"/>
              <a:t>Warm front passing over snowpack</a:t>
            </a:r>
          </a:p>
          <a:p>
            <a:pPr lvl="2" eaLnBrk="1" hangingPunct="1">
              <a:defRPr/>
            </a:pPr>
            <a:r>
              <a:rPr lang="en-US" dirty="0" smtClean="0">
                <a:solidFill>
                  <a:srgbClr val="7030A0"/>
                </a:solidFill>
              </a:rPr>
              <a:t>Warm</a:t>
            </a:r>
            <a:r>
              <a:rPr lang="en-US" dirty="0" smtClean="0"/>
              <a:t> air above warm ocean is blown ashore </a:t>
            </a:r>
            <a:br>
              <a:rPr lang="en-US" dirty="0" smtClean="0"/>
            </a:br>
            <a:r>
              <a:rPr lang="en-US" dirty="0" smtClean="0"/>
              <a:t>where land is colder, or ocean is </a:t>
            </a:r>
            <a:r>
              <a:rPr lang="en-US" dirty="0" smtClean="0">
                <a:solidFill>
                  <a:srgbClr val="7030A0"/>
                </a:solidFill>
              </a:rPr>
              <a:t>colder</a:t>
            </a:r>
            <a:r>
              <a:rPr lang="en-US" dirty="0" smtClean="0"/>
              <a:t> (San Francisco, California Current  comes down from North so Ocean is very COLD)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75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75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adv_f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http://ablescreening.com/Golden_Gate_bridge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The Por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Evaporation/Steam Fog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3000"/>
              </a:lnSpc>
              <a:defRPr/>
            </a:pPr>
            <a:r>
              <a:rPr lang="en-US" sz="3600" dirty="0" smtClean="0"/>
              <a:t>Created by cold air passing over much </a:t>
            </a:r>
            <a:r>
              <a:rPr lang="en-US" sz="3600" dirty="0" smtClean="0">
                <a:solidFill>
                  <a:srgbClr val="7030A0"/>
                </a:solidFill>
              </a:rPr>
              <a:t>warmer, moister water</a:t>
            </a:r>
            <a:r>
              <a:rPr lang="en-US" sz="3600" dirty="0" smtClean="0"/>
              <a:t> or </a:t>
            </a:r>
            <a:r>
              <a:rPr lang="en-US" sz="3600" dirty="0" smtClean="0">
                <a:solidFill>
                  <a:srgbClr val="7030A0"/>
                </a:solidFill>
              </a:rPr>
              <a:t>land</a:t>
            </a:r>
          </a:p>
          <a:p>
            <a:pPr lvl="1" eaLnBrk="1" hangingPunct="1">
              <a:lnSpc>
                <a:spcPct val="83000"/>
              </a:lnSpc>
              <a:defRPr/>
            </a:pPr>
            <a:r>
              <a:rPr lang="en-US" sz="3200" dirty="0" smtClean="0"/>
              <a:t>The warm and wet surface </a:t>
            </a:r>
            <a:r>
              <a:rPr lang="en-US" sz="3200" dirty="0" smtClean="0">
                <a:solidFill>
                  <a:srgbClr val="7030A0"/>
                </a:solidFill>
              </a:rPr>
              <a:t>evaporates</a:t>
            </a:r>
            <a:r>
              <a:rPr lang="en-US" sz="3200" dirty="0" smtClean="0"/>
              <a:t> vapor into the cold air where it becomes </a:t>
            </a:r>
            <a:r>
              <a:rPr lang="en-US" sz="3200" dirty="0" smtClean="0">
                <a:solidFill>
                  <a:srgbClr val="7030A0"/>
                </a:solidFill>
              </a:rPr>
              <a:t>saturated</a:t>
            </a:r>
            <a:r>
              <a:rPr lang="en-US" sz="3200" dirty="0" smtClean="0"/>
              <a:t> and </a:t>
            </a:r>
            <a:r>
              <a:rPr lang="en-US" sz="3200" dirty="0" smtClean="0">
                <a:solidFill>
                  <a:srgbClr val="7030A0"/>
                </a:solidFill>
              </a:rPr>
              <a:t>condenses</a:t>
            </a:r>
            <a:r>
              <a:rPr lang="en-US" sz="3200" dirty="0" smtClean="0"/>
              <a:t>.  </a:t>
            </a:r>
          </a:p>
          <a:p>
            <a:pPr lvl="1" eaLnBrk="1" hangingPunct="1">
              <a:lnSpc>
                <a:spcPct val="83000"/>
              </a:lnSpc>
              <a:defRPr/>
            </a:pPr>
            <a:r>
              <a:rPr lang="en-US" sz="3200" dirty="0" smtClean="0"/>
              <a:t>Examples: </a:t>
            </a:r>
          </a:p>
          <a:p>
            <a:pPr lvl="2" eaLnBrk="1" hangingPunct="1">
              <a:lnSpc>
                <a:spcPct val="83000"/>
              </a:lnSpc>
              <a:defRPr/>
            </a:pPr>
            <a:r>
              <a:rPr lang="en-US" sz="2800" dirty="0" smtClean="0"/>
              <a:t>Outdoor heated pools in winter, </a:t>
            </a:r>
          </a:p>
          <a:p>
            <a:pPr lvl="2" eaLnBrk="1" hangingPunct="1">
              <a:lnSpc>
                <a:spcPct val="83000"/>
              </a:lnSpc>
              <a:defRPr/>
            </a:pPr>
            <a:r>
              <a:rPr lang="en-US" sz="2800" dirty="0" smtClean="0"/>
              <a:t>Lakes in fall, </a:t>
            </a:r>
          </a:p>
          <a:p>
            <a:pPr lvl="2" eaLnBrk="1" hangingPunct="1">
              <a:lnSpc>
                <a:spcPct val="83000"/>
              </a:lnSpc>
              <a:defRPr/>
            </a:pPr>
            <a:r>
              <a:rPr lang="en-US" sz="2800" dirty="0" smtClean="0"/>
              <a:t>Warm ocean current in cold latitude,</a:t>
            </a:r>
          </a:p>
          <a:p>
            <a:pPr lvl="2" eaLnBrk="1" hangingPunct="1">
              <a:lnSpc>
                <a:spcPct val="83000"/>
              </a:lnSpc>
              <a:defRPr/>
            </a:pPr>
            <a:r>
              <a:rPr lang="en-US" sz="2800" dirty="0" smtClean="0"/>
              <a:t>Cup of tea</a:t>
            </a:r>
          </a:p>
          <a:p>
            <a:pPr lvl="2" eaLnBrk="1" hangingPunct="1">
              <a:lnSpc>
                <a:spcPct val="83000"/>
              </a:lnSpc>
              <a:defRPr/>
            </a:pPr>
            <a:r>
              <a:rPr lang="en-US" sz="2800" dirty="0" smtClean="0"/>
              <a:t>Your breath on a cold day!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76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7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76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I238-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Still paddl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42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61" t="11783" r="14661" b="20058"/>
          <a:stretch>
            <a:fillRect/>
          </a:stretch>
        </p:blipFill>
        <p:spPr bwMode="auto">
          <a:xfrm>
            <a:off x="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Upslope Fog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Air moving up a gently sloping surface </a:t>
            </a:r>
            <a:r>
              <a:rPr lang="en-US" dirty="0" smtClean="0">
                <a:solidFill>
                  <a:srgbClr val="7030A0"/>
                </a:solidFill>
              </a:rPr>
              <a:t>expands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7030A0"/>
                </a:solidFill>
              </a:rPr>
              <a:t>cools</a:t>
            </a:r>
            <a:r>
              <a:rPr lang="en-US" dirty="0" smtClean="0"/>
              <a:t> as it moves up</a:t>
            </a:r>
          </a:p>
          <a:p>
            <a:pPr lvl="1" eaLnBrk="1" hangingPunct="1">
              <a:defRPr/>
            </a:pPr>
            <a:r>
              <a:rPr lang="en-US" dirty="0" smtClean="0"/>
              <a:t>Common on west slope of Great Plains, as air moves up foothills of the Rockies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Proximity To Ocean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86200"/>
            <a:ext cx="7772400" cy="2667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specific heat of water is about 5 times greater than that of land.</a:t>
            </a:r>
          </a:p>
          <a:p>
            <a:pPr lvl="1" eaLnBrk="1" hangingPunct="1">
              <a:defRPr/>
            </a:pPr>
            <a:r>
              <a:rPr lang="en-US" dirty="0" smtClean="0"/>
              <a:t>5 times more energy is required to heat </a:t>
            </a:r>
            <a:r>
              <a:rPr lang="en-US" dirty="0" smtClean="0">
                <a:solidFill>
                  <a:srgbClr val="7030A0"/>
                </a:solidFill>
              </a:rPr>
              <a:t>water</a:t>
            </a:r>
            <a:r>
              <a:rPr lang="en-US" dirty="0" smtClean="0"/>
              <a:t> to the same temperature as an equal volume of </a:t>
            </a:r>
            <a:r>
              <a:rPr lang="en-US" dirty="0" smtClean="0">
                <a:solidFill>
                  <a:srgbClr val="7030A0"/>
                </a:solidFill>
              </a:rPr>
              <a:t>land</a:t>
            </a:r>
            <a:r>
              <a:rPr lang="en-US" dirty="0" smtClean="0"/>
              <a:t>!</a:t>
            </a:r>
          </a:p>
        </p:txBody>
      </p:sp>
      <p:sp>
        <p:nvSpPr>
          <p:cNvPr id="289801" name="Text Box 9"/>
          <p:cNvSpPr txBox="1">
            <a:spLocks noChangeArrowheads="1"/>
          </p:cNvSpPr>
          <p:nvPr/>
        </p:nvSpPr>
        <p:spPr bwMode="auto">
          <a:xfrm>
            <a:off x="4724400" y="3214688"/>
            <a:ext cx="2971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Add MORE heat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171700" y="1614488"/>
            <a:ext cx="4838700" cy="1447800"/>
            <a:chOff x="1368" y="1017"/>
            <a:chExt cx="3048" cy="912"/>
          </a:xfrm>
        </p:grpSpPr>
        <p:sp>
          <p:nvSpPr>
            <p:cNvPr id="10247" name="AutoShape 6"/>
            <p:cNvSpPr>
              <a:spLocks noChangeArrowheads="1"/>
            </p:cNvSpPr>
            <p:nvPr/>
          </p:nvSpPr>
          <p:spPr bwMode="auto">
            <a:xfrm>
              <a:off x="3408" y="1305"/>
              <a:ext cx="1008" cy="62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Text Box 7"/>
            <p:cNvSpPr txBox="1">
              <a:spLocks noChangeArrowheads="1"/>
            </p:cNvSpPr>
            <p:nvPr/>
          </p:nvSpPr>
          <p:spPr bwMode="auto">
            <a:xfrm>
              <a:off x="3504" y="1521"/>
              <a:ext cx="6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/>
                <a:t>water</a:t>
              </a:r>
            </a:p>
          </p:txBody>
        </p:sp>
        <p:sp>
          <p:nvSpPr>
            <p:cNvPr id="10249" name="Text Box 8"/>
            <p:cNvSpPr txBox="1">
              <a:spLocks noChangeArrowheads="1"/>
            </p:cNvSpPr>
            <p:nvPr/>
          </p:nvSpPr>
          <p:spPr bwMode="auto">
            <a:xfrm>
              <a:off x="3600" y="1017"/>
              <a:ext cx="6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/>
                <a:t>+1C</a:t>
              </a:r>
            </a:p>
          </p:txBody>
        </p:sp>
        <p:sp>
          <p:nvSpPr>
            <p:cNvPr id="10250" name="AutoShape 12"/>
            <p:cNvSpPr>
              <a:spLocks noChangeArrowheads="1"/>
            </p:cNvSpPr>
            <p:nvPr/>
          </p:nvSpPr>
          <p:spPr bwMode="auto">
            <a:xfrm>
              <a:off x="1368" y="1305"/>
              <a:ext cx="1008" cy="62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1" name="Text Box 13"/>
            <p:cNvSpPr txBox="1">
              <a:spLocks noChangeArrowheads="1"/>
            </p:cNvSpPr>
            <p:nvPr/>
          </p:nvSpPr>
          <p:spPr bwMode="auto">
            <a:xfrm>
              <a:off x="1488" y="1521"/>
              <a:ext cx="7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/>
                <a:t>land</a:t>
              </a:r>
            </a:p>
          </p:txBody>
        </p:sp>
        <p:sp>
          <p:nvSpPr>
            <p:cNvPr id="10252" name="Text Box 14"/>
            <p:cNvSpPr txBox="1">
              <a:spLocks noChangeArrowheads="1"/>
            </p:cNvSpPr>
            <p:nvPr/>
          </p:nvSpPr>
          <p:spPr bwMode="auto">
            <a:xfrm>
              <a:off x="1512" y="1017"/>
              <a:ext cx="7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6600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1"/>
                <a:t>+1C</a:t>
              </a:r>
            </a:p>
          </p:txBody>
        </p:sp>
      </p:grpSp>
      <p:sp>
        <p:nvSpPr>
          <p:cNvPr id="289807" name="Text Box 15"/>
          <p:cNvSpPr txBox="1">
            <a:spLocks noChangeArrowheads="1"/>
          </p:cNvSpPr>
          <p:nvPr/>
        </p:nvSpPr>
        <p:spPr bwMode="auto">
          <a:xfrm>
            <a:off x="1905000" y="3214688"/>
            <a:ext cx="2133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66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Add heat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8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8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1" grpId="0"/>
      <p:bldP spid="28980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Upslope Fog For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Tranquil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Gab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Proximity To Ocean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Other properties of water:</a:t>
            </a:r>
          </a:p>
          <a:p>
            <a:pPr lvl="1" eaLnBrk="1" hangingPunct="1">
              <a:defRPr/>
            </a:pPr>
            <a:r>
              <a:rPr lang="en-US" smtClean="0"/>
              <a:t>Water is transparent (land is opaque)</a:t>
            </a:r>
          </a:p>
          <a:p>
            <a:pPr lvl="1" eaLnBrk="1" hangingPunct="1">
              <a:defRPr/>
            </a:pPr>
            <a:r>
              <a:rPr lang="en-US" smtClean="0"/>
              <a:t>Water continually mixes (land is still)</a:t>
            </a:r>
          </a:p>
          <a:p>
            <a:pPr lvl="1" eaLnBrk="1" hangingPunct="1">
              <a:defRPr/>
            </a:pPr>
            <a:r>
              <a:rPr lang="en-US" smtClean="0"/>
              <a:t>Water evaporates (land has less efficient cooling)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0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90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90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90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9" name="Image" r:id="rId4" imgW="12622222" imgH="7593651" progId="Photoshop.Image.7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back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Proximity To Ocean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All of this means that: </a:t>
            </a:r>
          </a:p>
          <a:p>
            <a:pPr lvl="1" eaLnBrk="1" hangingPunct="1">
              <a:defRPr/>
            </a:pPr>
            <a:r>
              <a:rPr lang="en-US" dirty="0" smtClean="0"/>
              <a:t>Water </a:t>
            </a:r>
            <a:r>
              <a:rPr lang="en-US" dirty="0" smtClean="0">
                <a:solidFill>
                  <a:srgbClr val="7030A0"/>
                </a:solidFill>
              </a:rPr>
              <a:t>heats</a:t>
            </a:r>
            <a:r>
              <a:rPr lang="en-US" dirty="0" smtClean="0"/>
              <a:t> more slowly than land</a:t>
            </a:r>
          </a:p>
          <a:p>
            <a:pPr lvl="1" eaLnBrk="1" hangingPunct="1">
              <a:defRPr/>
            </a:pPr>
            <a:r>
              <a:rPr lang="en-US" dirty="0" smtClean="0"/>
              <a:t>Water </a:t>
            </a:r>
            <a:r>
              <a:rPr lang="en-US" dirty="0" smtClean="0">
                <a:solidFill>
                  <a:srgbClr val="7030A0"/>
                </a:solidFill>
              </a:rPr>
              <a:t>cools</a:t>
            </a:r>
            <a:r>
              <a:rPr lang="en-US" dirty="0" smtClean="0"/>
              <a:t> more slowly than land</a:t>
            </a:r>
          </a:p>
          <a:p>
            <a:pPr eaLnBrk="1" hangingPunct="1">
              <a:defRPr/>
            </a:pPr>
            <a:r>
              <a:rPr lang="en-US" dirty="0" smtClean="0"/>
              <a:t>Land close to the ocean is influenced by the ocean (Moderating Effect):</a:t>
            </a:r>
          </a:p>
          <a:p>
            <a:pPr lvl="1" eaLnBrk="1" hangingPunct="1">
              <a:defRPr/>
            </a:pPr>
            <a:r>
              <a:rPr lang="en-US" dirty="0" smtClean="0"/>
              <a:t>It remains </a:t>
            </a:r>
            <a:r>
              <a:rPr lang="en-US" dirty="0" smtClean="0">
                <a:solidFill>
                  <a:srgbClr val="7030A0"/>
                </a:solidFill>
              </a:rPr>
              <a:t>cooler</a:t>
            </a:r>
            <a:r>
              <a:rPr lang="en-US" dirty="0" smtClean="0"/>
              <a:t> in the summer and </a:t>
            </a:r>
            <a:r>
              <a:rPr lang="en-US" dirty="0" smtClean="0">
                <a:solidFill>
                  <a:srgbClr val="7030A0"/>
                </a:solidFill>
              </a:rPr>
              <a:t>Milder</a:t>
            </a:r>
            <a:r>
              <a:rPr lang="en-US" dirty="0" smtClean="0"/>
              <a:t> in the winter Than land far from the ocean.</a:t>
            </a:r>
          </a:p>
          <a:p>
            <a:pPr lvl="1" eaLnBrk="1" hangingPunct="1">
              <a:buNone/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9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9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9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int of reference design template">
  <a:themeElements>
    <a:clrScheme name="Point of reference design template 12">
      <a:dk1>
        <a:srgbClr val="09817E"/>
      </a:dk1>
      <a:lt1>
        <a:srgbClr val="FFFFFF"/>
      </a:lt1>
      <a:dk2>
        <a:srgbClr val="0281B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66D6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int of reference design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66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oint of reference design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2">
        <a:dk1>
          <a:srgbClr val="09817E"/>
        </a:dk1>
        <a:lt1>
          <a:srgbClr val="FFFFFF"/>
        </a:lt1>
        <a:dk2>
          <a:srgbClr val="0281B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66D6B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1999</TotalTime>
  <Words>1419</Words>
  <Application>Microsoft Office PowerPoint</Application>
  <PresentationFormat>On-screen Show (4:3)</PresentationFormat>
  <Paragraphs>266</Paragraphs>
  <Slides>52</Slides>
  <Notes>51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Default Design</vt:lpstr>
      <vt:lpstr>Point of reference design template</vt:lpstr>
      <vt:lpstr>1_Default Design</vt:lpstr>
      <vt:lpstr>Image</vt:lpstr>
      <vt:lpstr>Condensation &amp; Temp.</vt:lpstr>
      <vt:lpstr>Outline</vt:lpstr>
      <vt:lpstr>Temperature</vt:lpstr>
      <vt:lpstr>Proximity To Ocean</vt:lpstr>
      <vt:lpstr>Proximity To Ocean</vt:lpstr>
      <vt:lpstr>Proximity To Ocean</vt:lpstr>
      <vt:lpstr>Slide 7</vt:lpstr>
      <vt:lpstr>Slide 8</vt:lpstr>
      <vt:lpstr>Proximity To Ocean</vt:lpstr>
      <vt:lpstr>Proximity To Ocean</vt:lpstr>
      <vt:lpstr>Slide 11</vt:lpstr>
      <vt:lpstr>Methods Of Achieving Saturation</vt:lpstr>
      <vt:lpstr>Condensation</vt:lpstr>
      <vt:lpstr>Condensation Surfaces</vt:lpstr>
      <vt:lpstr>Slide 15</vt:lpstr>
      <vt:lpstr>Condensation Surfaces</vt:lpstr>
      <vt:lpstr>Condensation Surfaces</vt:lpstr>
      <vt:lpstr>Slide 18</vt:lpstr>
      <vt:lpstr>Variations In Saturation</vt:lpstr>
      <vt:lpstr>Variations In Saturation</vt:lpstr>
      <vt:lpstr>Slide 21</vt:lpstr>
      <vt:lpstr>Variations In Saturation</vt:lpstr>
      <vt:lpstr>Slide 23</vt:lpstr>
      <vt:lpstr>Curvature Effect On Saturation</vt:lpstr>
      <vt:lpstr>Supersaturation</vt:lpstr>
      <vt:lpstr>Slide 26</vt:lpstr>
      <vt:lpstr>Why Cloud Nuclei?</vt:lpstr>
      <vt:lpstr>Solutes Effect on Saturation</vt:lpstr>
      <vt:lpstr>Solutes Effect on Saturation</vt:lpstr>
      <vt:lpstr>Slide 30</vt:lpstr>
      <vt:lpstr>Fog</vt:lpstr>
      <vt:lpstr>Radiation (Ground) Fog</vt:lpstr>
      <vt:lpstr>Radiation (Ground) Fog</vt:lpstr>
      <vt:lpstr>Slide 34</vt:lpstr>
      <vt:lpstr>Slide 35</vt:lpstr>
      <vt:lpstr>Slide 36</vt:lpstr>
      <vt:lpstr>Valley Fog</vt:lpstr>
      <vt:lpstr>Slide 38</vt:lpstr>
      <vt:lpstr>Slide 39</vt:lpstr>
      <vt:lpstr>Slide 40</vt:lpstr>
      <vt:lpstr>Advection Fog</vt:lpstr>
      <vt:lpstr>Slide 42</vt:lpstr>
      <vt:lpstr>Slide 43</vt:lpstr>
      <vt:lpstr>Slide 44</vt:lpstr>
      <vt:lpstr>Evaporation/Steam Fog</vt:lpstr>
      <vt:lpstr>Slide 46</vt:lpstr>
      <vt:lpstr>Slide 47</vt:lpstr>
      <vt:lpstr>Slide 48</vt:lpstr>
      <vt:lpstr>Upslope Fog</vt:lpstr>
      <vt:lpstr>Slide 50</vt:lpstr>
      <vt:lpstr>Slide 51</vt:lpstr>
      <vt:lpstr>Slide 52</vt:lpstr>
    </vt:vector>
  </TitlesOfParts>
  <Company>Florida Atlantic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DNA/EXC DEFAULT-1</dc:title>
  <dc:creator>Preferred Customer</dc:creator>
  <cp:lastModifiedBy>geo-admin</cp:lastModifiedBy>
  <cp:revision>149</cp:revision>
  <dcterms:created xsi:type="dcterms:W3CDTF">2001-08-21T16:48:38Z</dcterms:created>
  <dcterms:modified xsi:type="dcterms:W3CDTF">2013-05-23T17:02:55Z</dcterms:modified>
</cp:coreProperties>
</file>